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56" r:id="rId2"/>
    <p:sldId id="258" r:id="rId3"/>
    <p:sldId id="259" r:id="rId4"/>
    <p:sldId id="260" r:id="rId5"/>
    <p:sldId id="262" r:id="rId6"/>
    <p:sldId id="261" r:id="rId7"/>
    <p:sldId id="263" r:id="rId8"/>
    <p:sldId id="264" r:id="rId9"/>
    <p:sldId id="265" r:id="rId10"/>
    <p:sldId id="266" r:id="rId11"/>
    <p:sldId id="267" r:id="rId12"/>
    <p:sldId id="268" r:id="rId13"/>
    <p:sldId id="269" r:id="rId14"/>
    <p:sldId id="270" r:id="rId15"/>
  </p:sldIdLst>
  <p:sldSz cx="12192000" cy="6858000"/>
  <p:notesSz cx="6858000" cy="9144000"/>
  <p:custShowLst>
    <p:custShow name="Custom Show 1" id="0">
      <p:sldLst>
        <p:sld r:id="rId2"/>
        <p:sld r:id="rId3"/>
        <p:sld r:id="rId4"/>
        <p:sld r:id="rId5"/>
        <p:sld r:id="rId6"/>
        <p:sld r:id="rId7"/>
        <p:sld r:id="rId8"/>
        <p:sld r:id="rId9"/>
        <p:sld r:id="rId10"/>
        <p:sld r:id="rId11"/>
        <p:sld r:id="rId12"/>
        <p:sld r:id="rId13"/>
        <p:sld r:id="rId14"/>
        <p:sld r:id="rId15"/>
      </p:sldLst>
    </p:custShow>
  </p:custShow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g>
</file>

<file path=ppt/media/image5.jpe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1117BAD5-DDBA-4B77-9DDF-E50D462EC409}" type="datetimeFigureOut">
              <a:rPr lang="en-US" smtClean="0"/>
              <a:t>11/9/2025</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3220474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17BAD5-DDBA-4B77-9DDF-E50D462EC409}" type="datetimeFigureOut">
              <a:rPr lang="en-US" smtClean="0"/>
              <a:t>11/9/2025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4039409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117BAD5-DDBA-4B77-9DDF-E50D462EC409}" type="datetimeFigureOut">
              <a:rPr lang="en-US" smtClean="0"/>
              <a:t>11/9/2025</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3221282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117BAD5-DDBA-4B77-9DDF-E50D462EC409}" type="datetimeFigureOut">
              <a:rPr lang="en-US" smtClean="0"/>
              <a:t>11/9/2025</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558E38B4-BAA7-4016-8CF6-A9314FE104C4}"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9503250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1117BAD5-DDBA-4B77-9DDF-E50D462EC409}" type="datetimeFigureOut">
              <a:rPr lang="en-US" smtClean="0"/>
              <a:t>11/9/2025</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17702317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117BAD5-DDBA-4B77-9DDF-E50D462EC409}" type="datetimeFigureOut">
              <a:rPr lang="en-US" smtClean="0"/>
              <a:t>11/9/2025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19783390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117BAD5-DDBA-4B77-9DDF-E50D462EC409}" type="datetimeFigureOut">
              <a:rPr lang="en-US" smtClean="0"/>
              <a:t>11/9/2025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7736206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17BAD5-DDBA-4B77-9DDF-E50D462EC409}" type="datetimeFigureOut">
              <a:rPr lang="en-US" smtClean="0"/>
              <a:t>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34213721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1117BAD5-DDBA-4B77-9DDF-E50D462EC409}" type="datetimeFigureOut">
              <a:rPr lang="en-US" smtClean="0"/>
              <a:t>11/9/2025</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1955605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17BAD5-DDBA-4B77-9DDF-E50D462EC409}" type="datetimeFigureOut">
              <a:rPr lang="en-US" smtClean="0"/>
              <a:t>11/9/2025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300401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1117BAD5-DDBA-4B77-9DDF-E50D462EC409}" type="datetimeFigureOut">
              <a:rPr lang="en-US" smtClean="0"/>
              <a:t>11/9/2025</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13313514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117BAD5-DDBA-4B77-9DDF-E50D462EC409}" type="datetimeFigureOut">
              <a:rPr lang="en-US" smtClean="0"/>
              <a:t>11/9/2025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3996612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17BAD5-DDBA-4B77-9DDF-E50D462EC409}" type="datetimeFigureOut">
              <a:rPr lang="en-US" smtClean="0"/>
              <a:t>11/9/2025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1529193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117BAD5-DDBA-4B77-9DDF-E50D462EC409}" type="datetimeFigureOut">
              <a:rPr lang="en-US" smtClean="0"/>
              <a:t>11/9/2025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1904214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17BAD5-DDBA-4B77-9DDF-E50D462EC409}" type="datetimeFigureOut">
              <a:rPr lang="en-US" smtClean="0"/>
              <a:t>11/9/2025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3020883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17BAD5-DDBA-4B77-9DDF-E50D462EC409}" type="datetimeFigureOut">
              <a:rPr lang="en-US" smtClean="0"/>
              <a:t>11/9/2025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29788244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17BAD5-DDBA-4B77-9DDF-E50D462EC409}" type="datetimeFigureOut">
              <a:rPr lang="en-US" smtClean="0"/>
              <a:t>11/9/2025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8E38B4-BAA7-4016-8CF6-A9314FE104C4}" type="slidenum">
              <a:rPr lang="en-US" smtClean="0"/>
              <a:t>‹#›</a:t>
            </a:fld>
            <a:endParaRPr lang="en-US"/>
          </a:p>
        </p:txBody>
      </p:sp>
    </p:spTree>
    <p:extLst>
      <p:ext uri="{BB962C8B-B14F-4D97-AF65-F5344CB8AC3E}">
        <p14:creationId xmlns:p14="http://schemas.microsoft.com/office/powerpoint/2010/main" val="27832116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117BAD5-DDBA-4B77-9DDF-E50D462EC409}" type="datetimeFigureOut">
              <a:rPr lang="en-US" smtClean="0"/>
              <a:t>11/9/2025</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58E38B4-BAA7-4016-8CF6-A9314FE104C4}" type="slidenum">
              <a:rPr lang="en-US" smtClean="0"/>
              <a:t>‹#›</a:t>
            </a:fld>
            <a:endParaRPr lang="en-US"/>
          </a:p>
        </p:txBody>
      </p:sp>
    </p:spTree>
    <p:extLst>
      <p:ext uri="{BB962C8B-B14F-4D97-AF65-F5344CB8AC3E}">
        <p14:creationId xmlns:p14="http://schemas.microsoft.com/office/powerpoint/2010/main" val="3878562508"/>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hyperlink" Target="https://pxhere.com/en/photo/571812" TargetMode="Externa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hyperlink" Target="https://pxhere.com/es/photo/1244233" TargetMode="Externa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7529" y="1641645"/>
            <a:ext cx="11241741" cy="769861"/>
          </a:xfrm>
        </p:spPr>
        <p:style>
          <a:lnRef idx="2">
            <a:schemeClr val="accent4">
              <a:shade val="50000"/>
            </a:schemeClr>
          </a:lnRef>
          <a:fillRef idx="1">
            <a:schemeClr val="accent4"/>
          </a:fillRef>
          <a:effectRef idx="0">
            <a:schemeClr val="accent4"/>
          </a:effectRef>
          <a:fontRef idx="minor">
            <a:schemeClr val="lt1"/>
          </a:fontRef>
        </p:style>
        <p:txBody>
          <a:bodyPr>
            <a:normAutofit fontScale="90000"/>
          </a:bodyPr>
          <a:lstStyle/>
          <a:p>
            <a:pPr algn="ctr"/>
            <a:r>
              <a:rPr lang="en-US" sz="5400" dirty="0">
                <a:solidFill>
                  <a:schemeClr val="bg2">
                    <a:lumMod val="50000"/>
                  </a:schemeClr>
                </a:solidFill>
              </a:rPr>
              <a:t>Complex Computing problem</a:t>
            </a:r>
          </a:p>
        </p:txBody>
      </p:sp>
      <p:sp>
        <p:nvSpPr>
          <p:cNvPr id="3" name="Subtitle 2"/>
          <p:cNvSpPr>
            <a:spLocks noGrp="1"/>
          </p:cNvSpPr>
          <p:nvPr>
            <p:ph type="subTitle" idx="1"/>
          </p:nvPr>
        </p:nvSpPr>
        <p:spPr>
          <a:xfrm>
            <a:off x="627528" y="2873171"/>
            <a:ext cx="11241741" cy="1325281"/>
          </a:xfrm>
        </p:spPr>
        <p:style>
          <a:lnRef idx="1">
            <a:schemeClr val="accent2"/>
          </a:lnRef>
          <a:fillRef idx="2">
            <a:schemeClr val="accent2"/>
          </a:fillRef>
          <a:effectRef idx="1">
            <a:schemeClr val="accent2"/>
          </a:effectRef>
          <a:fontRef idx="minor">
            <a:schemeClr val="dk1"/>
          </a:fontRef>
        </p:style>
        <p:txBody>
          <a:bodyPr>
            <a:normAutofit fontScale="92500" lnSpcReduction="10000"/>
          </a:bodyPr>
          <a:lstStyle/>
          <a:p>
            <a:r>
              <a:rPr lang="en-US" sz="1800" dirty="0">
                <a:latin typeface="Verdana" panose="020B0604030504040204" pitchFamily="34" charset="0"/>
                <a:ea typeface="Verdana" panose="020B0604030504040204" pitchFamily="34" charset="0"/>
              </a:rPr>
              <a:t>Group Members:</a:t>
            </a:r>
          </a:p>
          <a:p>
            <a:r>
              <a:rPr lang="en-US" sz="1800" dirty="0">
                <a:latin typeface="Verdana" panose="020B0604030504040204" pitchFamily="34" charset="0"/>
                <a:ea typeface="Verdana" panose="020B0604030504040204" pitchFamily="34" charset="0"/>
              </a:rPr>
              <a:t>Hassaan (CT-25097)</a:t>
            </a:r>
          </a:p>
          <a:p>
            <a:r>
              <a:rPr lang="en-US" sz="1800" dirty="0">
                <a:latin typeface="Verdana" panose="020B0604030504040204" pitchFamily="34" charset="0"/>
                <a:ea typeface="Verdana" panose="020B0604030504040204" pitchFamily="34" charset="0"/>
              </a:rPr>
              <a:t>Samar (CT-25086)</a:t>
            </a:r>
          </a:p>
          <a:p>
            <a:r>
              <a:rPr lang="en-US" sz="1800" dirty="0">
                <a:latin typeface="Verdana" panose="020B0604030504040204" pitchFamily="34" charset="0"/>
                <a:ea typeface="Verdana" panose="020B0604030504040204" pitchFamily="34" charset="0"/>
              </a:rPr>
              <a:t>Haider (CT-25085)</a:t>
            </a:r>
          </a:p>
          <a:p>
            <a:endParaRPr lang="en-US" dirty="0"/>
          </a:p>
        </p:txBody>
      </p:sp>
      <p:sp>
        <p:nvSpPr>
          <p:cNvPr id="5" name="TextBox 4">
            <a:extLst>
              <a:ext uri="{FF2B5EF4-FFF2-40B4-BE49-F238E27FC236}">
                <a16:creationId xmlns:a16="http://schemas.microsoft.com/office/drawing/2014/main" id="{B083FB47-7262-4298-8873-B9C276FCF625}"/>
              </a:ext>
            </a:extLst>
          </p:cNvPr>
          <p:cNvSpPr txBox="1"/>
          <p:nvPr/>
        </p:nvSpPr>
        <p:spPr>
          <a:xfrm>
            <a:off x="627529" y="2411506"/>
            <a:ext cx="11241741" cy="46166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sz="2400" dirty="0"/>
              <a:t>AUTOMATED TELLER MACHINE </a:t>
            </a:r>
            <a:endParaRPr lang="en-GB" sz="24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448499881"/>
      </p:ext>
    </p:extLst>
  </p:cSld>
  <p:clrMapOvr>
    <a:masterClrMapping/>
  </p:clrMapOvr>
  <mc:AlternateContent xmlns:mc="http://schemas.openxmlformats.org/markup-compatibility/2006">
    <mc:Choice xmlns:p14="http://schemas.microsoft.com/office/powerpoint/2010/main" Requires="p14">
      <p:transition spd="slow" p14:dur="3400" advTm="1987">
        <p14:reveal/>
      </p:transition>
    </mc:Choice>
    <mc:Fallback>
      <p:transition spd="slow" advTm="19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55269-132B-48FF-A580-3A5160CDAF3E}"/>
              </a:ext>
            </a:extLst>
          </p:cNvPr>
          <p:cNvSpPr>
            <a:spLocks noGrp="1"/>
          </p:cNvSpPr>
          <p:nvPr>
            <p:ph type="title"/>
          </p:nvPr>
        </p:nvSpPr>
        <p:spPr/>
        <p:txBody>
          <a:bodyPr>
            <a:normAutofit fontScale="90000"/>
          </a:bodyPr>
          <a:lstStyle/>
          <a:p>
            <a:pPr algn="ctr"/>
            <a:r>
              <a:rPr lang="en-US" sz="2600" b="1" dirty="0">
                <a:solidFill>
                  <a:schemeClr val="accent1">
                    <a:lumMod val="40000"/>
                    <a:lumOff val="60000"/>
                  </a:schemeClr>
                </a:solidFill>
                <a:latin typeface="Century Gothic" panose="020B0502020202020204" pitchFamily="34" charset="0"/>
              </a:rPr>
              <a:t/>
            </a:r>
            <a:br>
              <a:rPr lang="en-US" sz="2600" b="1" dirty="0">
                <a:solidFill>
                  <a:schemeClr val="accent1">
                    <a:lumMod val="40000"/>
                    <a:lumOff val="60000"/>
                  </a:schemeClr>
                </a:solidFill>
                <a:latin typeface="Century Gothic" panose="020B0502020202020204" pitchFamily="34" charset="0"/>
              </a:rPr>
            </a:br>
            <a:r>
              <a:rPr lang="en-US" sz="2600" b="1" dirty="0">
                <a:solidFill>
                  <a:schemeClr val="accent1">
                    <a:lumMod val="40000"/>
                    <a:lumOff val="60000"/>
                  </a:schemeClr>
                </a:solidFill>
                <a:latin typeface="Century Gothic" panose="020B0502020202020204" pitchFamily="34" charset="0"/>
              </a:rPr>
              <a:t>5. </a:t>
            </a:r>
            <a:r>
              <a:rPr lang="en-US" sz="2600" b="1" dirty="0" err="1">
                <a:solidFill>
                  <a:schemeClr val="accent1">
                    <a:lumMod val="40000"/>
                    <a:lumOff val="60000"/>
                  </a:schemeClr>
                </a:solidFill>
                <a:latin typeface="Century Gothic" panose="020B0502020202020204" pitchFamily="34" charset="0"/>
              </a:rPr>
              <a:t>atm_machine</a:t>
            </a:r>
            <a:r>
              <a:rPr lang="en-US" sz="2600" b="1" dirty="0">
                <a:solidFill>
                  <a:schemeClr val="accent1">
                    <a:lumMod val="40000"/>
                    <a:lumOff val="60000"/>
                  </a:schemeClr>
                </a:solidFill>
                <a:latin typeface="Century Gothic" panose="020B0502020202020204" pitchFamily="34" charset="0"/>
              </a:rPr>
              <a:t>()</a:t>
            </a:r>
            <a:br>
              <a:rPr lang="en-US" sz="2600" b="1" dirty="0">
                <a:solidFill>
                  <a:schemeClr val="accent1">
                    <a:lumMod val="40000"/>
                    <a:lumOff val="60000"/>
                  </a:schemeClr>
                </a:solidFill>
                <a:latin typeface="Century Gothic" panose="020B0502020202020204" pitchFamily="34" charset="0"/>
              </a:rPr>
            </a:br>
            <a:r>
              <a:rPr lang="en-US" sz="2600" b="1" dirty="0">
                <a:solidFill>
                  <a:schemeClr val="accent1">
                    <a:lumMod val="40000"/>
                    <a:lumOff val="60000"/>
                  </a:schemeClr>
                </a:solidFill>
                <a:latin typeface="Century Gothic" panose="020B0502020202020204" pitchFamily="34" charset="0"/>
              </a:rPr>
              <a:t/>
            </a:r>
            <a:br>
              <a:rPr lang="en-US" sz="2600" b="1" dirty="0">
                <a:solidFill>
                  <a:schemeClr val="accent1">
                    <a:lumMod val="40000"/>
                    <a:lumOff val="60000"/>
                  </a:schemeClr>
                </a:solidFill>
                <a:latin typeface="Century Gothic" panose="020B0502020202020204" pitchFamily="34" charset="0"/>
              </a:rPr>
            </a:br>
            <a:r>
              <a:rPr lang="en-US" sz="1800" dirty="0">
                <a:solidFill>
                  <a:schemeClr val="accent2">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5.1 Setup and loading accounts:</a:t>
            </a:r>
            <a:r>
              <a:rPr lang="en-GB" sz="1800" b="1" kern="0" dirty="0">
                <a:solidFill>
                  <a:srgbClr val="476166"/>
                </a:solidFill>
                <a:effectLst/>
                <a:latin typeface="Century Gothic" panose="020B0502020202020204" pitchFamily="34" charset="0"/>
              </a:rPr>
              <a:t/>
            </a:r>
            <a:br>
              <a:rPr lang="en-GB" sz="1800" b="1" kern="0" dirty="0">
                <a:solidFill>
                  <a:srgbClr val="476166"/>
                </a:solidFill>
                <a:effectLst/>
                <a:latin typeface="Century Gothic" panose="020B0502020202020204" pitchFamily="34" charset="0"/>
              </a:rPr>
            </a:br>
            <a:endParaRPr lang="en-GB" dirty="0"/>
          </a:p>
        </p:txBody>
      </p:sp>
      <p:sp>
        <p:nvSpPr>
          <p:cNvPr id="3" name="Content Placeholder 2">
            <a:extLst>
              <a:ext uri="{FF2B5EF4-FFF2-40B4-BE49-F238E27FC236}">
                <a16:creationId xmlns:a16="http://schemas.microsoft.com/office/drawing/2014/main" id="{53247A6C-F97E-428B-A89D-E53D4E6F3A01}"/>
              </a:ext>
            </a:extLst>
          </p:cNvPr>
          <p:cNvSpPr>
            <a:spLocks noGrp="1"/>
          </p:cNvSpPr>
          <p:nvPr>
            <p:ph sz="half" idx="1"/>
          </p:nvPr>
        </p:nvSpPr>
        <p:spPr/>
        <p:txBody>
          <a:bodyPr/>
          <a:lstStyle/>
          <a:p>
            <a:pPr marL="0" marR="0" indent="0">
              <a:spcBef>
                <a:spcPts val="0"/>
              </a:spcBef>
              <a:spcAft>
                <a:spcPts val="0"/>
              </a:spcAft>
              <a:buNone/>
            </a:pPr>
            <a:r>
              <a:rPr lang="en-US" sz="2400" dirty="0" err="1">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AccountList</a:t>
            </a: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 </a:t>
            </a:r>
            <a:r>
              <a:rPr lang="en-US" sz="2400" dirty="0" err="1">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account_list</a:t>
            </a: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a:t>
            </a:r>
            <a:endParaRPr lang="en-GB"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endParaRPr>
          </a:p>
          <a:p>
            <a:pPr marL="0" marR="0" indent="0">
              <a:spcBef>
                <a:spcPts val="0"/>
              </a:spcBef>
              <a:spcAft>
                <a:spcPts val="0"/>
              </a:spcAft>
              <a:buNone/>
            </a:pP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int </a:t>
            </a:r>
            <a:r>
              <a:rPr lang="en-US" sz="2400" dirty="0" err="1">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entered_pin</a:t>
            </a: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a:t>
            </a:r>
            <a:endParaRPr lang="en-GB"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endParaRPr>
          </a:p>
          <a:p>
            <a:pPr marL="0" marR="0" indent="0">
              <a:spcBef>
                <a:spcPts val="0"/>
              </a:spcBef>
              <a:spcAft>
                <a:spcPts val="0"/>
              </a:spcAft>
              <a:buNone/>
            </a:pP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int </a:t>
            </a:r>
            <a:r>
              <a:rPr lang="en-US" sz="2400" dirty="0" err="1">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logged_in_index</a:t>
            </a: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 = -1;</a:t>
            </a:r>
            <a:endParaRPr lang="en-GB"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endParaRPr>
          </a:p>
          <a:p>
            <a:pPr marL="0" marR="0" indent="0">
              <a:spcBef>
                <a:spcPts val="0"/>
              </a:spcBef>
              <a:spcAft>
                <a:spcPts val="0"/>
              </a:spcAft>
              <a:buNone/>
            </a:pP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 </a:t>
            </a:r>
            <a:endParaRPr lang="en-GB"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endParaRPr>
          </a:p>
          <a:p>
            <a:pPr marL="0" marR="0" indent="0">
              <a:spcBef>
                <a:spcPts val="0"/>
              </a:spcBef>
              <a:spcAft>
                <a:spcPts val="0"/>
              </a:spcAft>
              <a:buNone/>
            </a:pP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if (!</a:t>
            </a:r>
            <a:r>
              <a:rPr lang="en-US" sz="2400" dirty="0" err="1">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load_all_account_data</a:t>
            </a: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(&amp;</a:t>
            </a:r>
            <a:r>
              <a:rPr lang="en-US" sz="2400" dirty="0" err="1">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account_list</a:t>
            </a: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 {</a:t>
            </a:r>
            <a:endParaRPr lang="en-GB"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endParaRPr>
          </a:p>
          <a:p>
            <a:pPr marL="0" marR="0" indent="0">
              <a:spcBef>
                <a:spcPts val="0"/>
              </a:spcBef>
              <a:spcAft>
                <a:spcPts val="0"/>
              </a:spcAft>
              <a:buNone/>
            </a:pP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    return;</a:t>
            </a:r>
            <a:endParaRPr lang="en-GB"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endParaRPr>
          </a:p>
          <a:p>
            <a:pPr marL="0" marR="0" indent="0">
              <a:spcBef>
                <a:spcPts val="0"/>
              </a:spcBef>
              <a:spcAft>
                <a:spcPts val="0"/>
              </a:spcAft>
              <a:buNone/>
            </a:pPr>
            <a:r>
              <a:rPr lang="en-US"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rPr>
              <a:t>}</a:t>
            </a:r>
            <a:endParaRPr lang="en-GB" sz="2400" dirty="0">
              <a:solidFill>
                <a:srgbClr val="00B050"/>
              </a:solidFill>
              <a:effectLst/>
              <a:latin typeface="Cambria Math" panose="02040503050406030204" pitchFamily="18" charset="0"/>
              <a:ea typeface="Cambria Math" panose="02040503050406030204" pitchFamily="18" charset="0"/>
              <a:cs typeface="Times New Roman" panose="02020603050405020304" pitchFamily="18" charset="0"/>
            </a:endParaRPr>
          </a:p>
          <a:p>
            <a:endParaRPr lang="en-GB" dirty="0"/>
          </a:p>
        </p:txBody>
      </p:sp>
      <p:sp>
        <p:nvSpPr>
          <p:cNvPr id="4" name="Content Placeholder 3">
            <a:extLst>
              <a:ext uri="{FF2B5EF4-FFF2-40B4-BE49-F238E27FC236}">
                <a16:creationId xmlns:a16="http://schemas.microsoft.com/office/drawing/2014/main" id="{2E771EB5-59A2-4E22-BAAD-91F49D04C934}"/>
              </a:ext>
            </a:extLst>
          </p:cNvPr>
          <p:cNvSpPr>
            <a:spLocks noGrp="1"/>
          </p:cNvSpPr>
          <p:nvPr>
            <p:ph sz="half" idx="2"/>
          </p:nvPr>
        </p:nvSpPr>
        <p:spPr/>
        <p:txBody>
          <a:bodyPr/>
          <a:lstStyle/>
          <a:p>
            <a:pPr marL="0" marR="0" indent="0">
              <a:spcBef>
                <a:spcPts val="0"/>
              </a:spcBef>
              <a:spcAft>
                <a:spcPts val="0"/>
              </a:spcAft>
              <a:buNone/>
            </a:pPr>
            <a:r>
              <a:rPr lang="en-US" sz="2800" dirty="0">
                <a:solidFill>
                  <a:schemeClr val="tx2">
                    <a:lumMod val="75000"/>
                  </a:schemeClr>
                </a:solidFill>
                <a:effectLst/>
                <a:latin typeface="Lucida Sans Unicode" panose="020B0602030504020204" pitchFamily="34" charset="0"/>
                <a:ea typeface="Georgia" panose="02040502050405020303" pitchFamily="18" charset="0"/>
                <a:cs typeface="Lucida Sans Unicode" panose="020B0602030504020204" pitchFamily="34" charset="0"/>
              </a:rPr>
              <a:t>Declares </a:t>
            </a:r>
            <a:r>
              <a:rPr lang="en-US" sz="2800" dirty="0" err="1">
                <a:solidFill>
                  <a:schemeClr val="tx2">
                    <a:lumMod val="75000"/>
                  </a:schemeClr>
                </a:solidFill>
                <a:effectLst/>
                <a:latin typeface="Lucida Sans Unicode" panose="020B0602030504020204" pitchFamily="34" charset="0"/>
                <a:ea typeface="Georgia" panose="02040502050405020303" pitchFamily="18" charset="0"/>
                <a:cs typeface="Lucida Sans Unicode" panose="020B0602030504020204" pitchFamily="34" charset="0"/>
              </a:rPr>
              <a:t>AccountList</a:t>
            </a:r>
            <a:r>
              <a:rPr lang="en-US" sz="2800" dirty="0">
                <a:solidFill>
                  <a:schemeClr val="tx2">
                    <a:lumMod val="75000"/>
                  </a:schemeClr>
                </a:solidFill>
                <a:effectLst/>
                <a:latin typeface="Lucida Sans Unicode" panose="020B0602030504020204" pitchFamily="34" charset="0"/>
                <a:ea typeface="Georgia" panose="02040502050405020303" pitchFamily="18" charset="0"/>
                <a:cs typeface="Lucida Sans Unicode" panose="020B0602030504020204" pitchFamily="34" charset="0"/>
              </a:rPr>
              <a:t> and other local variables.</a:t>
            </a:r>
            <a:endParaRPr lang="en-GB" sz="2800" dirty="0">
              <a:solidFill>
                <a:schemeClr val="tx2">
                  <a:lumMod val="75000"/>
                </a:schemeClr>
              </a:solidFill>
              <a:effectLst/>
              <a:latin typeface="Lucida Sans Unicode" panose="020B0602030504020204" pitchFamily="34" charset="0"/>
              <a:ea typeface="Georgia" panose="02040502050405020303" pitchFamily="18" charset="0"/>
              <a:cs typeface="Lucida Sans Unicode" panose="020B0602030504020204" pitchFamily="34" charset="0"/>
            </a:endParaRPr>
          </a:p>
          <a:p>
            <a:pPr marL="0" marR="0" indent="0">
              <a:spcBef>
                <a:spcPts val="0"/>
              </a:spcBef>
              <a:spcAft>
                <a:spcPts val="0"/>
              </a:spcAft>
              <a:buNone/>
            </a:pPr>
            <a:r>
              <a:rPr lang="en-US" sz="2800" dirty="0">
                <a:solidFill>
                  <a:schemeClr val="tx2">
                    <a:lumMod val="75000"/>
                  </a:schemeClr>
                </a:solidFill>
                <a:effectLst/>
                <a:latin typeface="Lucida Sans Unicode" panose="020B0602030504020204" pitchFamily="34" charset="0"/>
                <a:ea typeface="Georgia" panose="02040502050405020303" pitchFamily="18" charset="0"/>
                <a:cs typeface="Lucida Sans Unicode" panose="020B0602030504020204" pitchFamily="34" charset="0"/>
              </a:rPr>
              <a:t> </a:t>
            </a:r>
            <a:endParaRPr lang="en-GB" sz="2800" dirty="0">
              <a:solidFill>
                <a:schemeClr val="tx2">
                  <a:lumMod val="75000"/>
                </a:schemeClr>
              </a:solidFill>
              <a:effectLst/>
              <a:latin typeface="Lucida Sans Unicode" panose="020B0602030504020204" pitchFamily="34" charset="0"/>
              <a:ea typeface="Georgia" panose="02040502050405020303" pitchFamily="18" charset="0"/>
              <a:cs typeface="Lucida Sans Unicode" panose="020B0602030504020204" pitchFamily="34" charset="0"/>
            </a:endParaRPr>
          </a:p>
          <a:p>
            <a:pPr marL="0" marR="0" indent="0">
              <a:spcBef>
                <a:spcPts val="0"/>
              </a:spcBef>
              <a:spcAft>
                <a:spcPts val="0"/>
              </a:spcAft>
              <a:buNone/>
            </a:pPr>
            <a:r>
              <a:rPr lang="en-US" sz="2800" dirty="0">
                <a:solidFill>
                  <a:schemeClr val="tx2">
                    <a:lumMod val="75000"/>
                  </a:schemeClr>
                </a:solidFill>
                <a:effectLst/>
                <a:latin typeface="Lucida Sans Unicode" panose="020B0602030504020204" pitchFamily="34" charset="0"/>
                <a:ea typeface="Georgia" panose="02040502050405020303" pitchFamily="18" charset="0"/>
                <a:cs typeface="Lucida Sans Unicode" panose="020B0602030504020204" pitchFamily="34" charset="0"/>
              </a:rPr>
              <a:t>Loads accounts from disk. If loading fails, function returns early.</a:t>
            </a:r>
            <a:endParaRPr lang="en-GB" sz="2800" dirty="0">
              <a:solidFill>
                <a:schemeClr val="tx2">
                  <a:lumMod val="75000"/>
                </a:schemeClr>
              </a:solidFill>
              <a:effectLst/>
              <a:latin typeface="Lucida Sans Unicode" panose="020B0602030504020204" pitchFamily="34" charset="0"/>
              <a:ea typeface="Georgia" panose="02040502050405020303" pitchFamily="18" charset="0"/>
              <a:cs typeface="Lucida Sans Unicode" panose="020B0602030504020204" pitchFamily="34" charset="0"/>
            </a:endParaRPr>
          </a:p>
          <a:p>
            <a:endParaRPr lang="en-GB"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942433007"/>
      </p:ext>
    </p:extLst>
  </p:cSld>
  <p:clrMapOvr>
    <a:masterClrMapping/>
  </p:clrMapOvr>
  <mc:AlternateContent xmlns:mc="http://schemas.openxmlformats.org/markup-compatibility/2006">
    <mc:Choice xmlns:p14="http://schemas.microsoft.com/office/powerpoint/2010/main" Requires="p14">
      <p:transition spd="slow" p14:dur="3400" advTm="858">
        <p14:reveal/>
      </p:transition>
    </mc:Choice>
    <mc:Fallback>
      <p:transition spd="slow" advTm="85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8DC58-C869-4EDB-9967-3F5CC78AC3E1}"/>
              </a:ext>
            </a:extLst>
          </p:cNvPr>
          <p:cNvSpPr>
            <a:spLocks noGrp="1"/>
          </p:cNvSpPr>
          <p:nvPr>
            <p:ph type="title"/>
          </p:nvPr>
        </p:nvSpPr>
        <p:spPr/>
        <p:txBody>
          <a:bodyPr>
            <a:normAutofit fontScale="90000"/>
          </a:bodyPr>
          <a:lstStyle/>
          <a:p>
            <a:pPr algn="ctr"/>
            <a:r>
              <a:rPr lang="en-US" sz="2300" b="1" dirty="0">
                <a:solidFill>
                  <a:schemeClr val="accent1">
                    <a:lumMod val="40000"/>
                    <a:lumOff val="60000"/>
                  </a:schemeClr>
                </a:solidFill>
                <a:latin typeface="Century Gothic" panose="020B0502020202020204" pitchFamily="34" charset="0"/>
              </a:rPr>
              <a:t/>
            </a:r>
            <a:br>
              <a:rPr lang="en-US" sz="2300" b="1" dirty="0">
                <a:solidFill>
                  <a:schemeClr val="accent1">
                    <a:lumMod val="40000"/>
                    <a:lumOff val="60000"/>
                  </a:schemeClr>
                </a:solidFill>
                <a:latin typeface="Century Gothic" panose="020B0502020202020204" pitchFamily="34" charset="0"/>
              </a:rPr>
            </a:br>
            <a:r>
              <a:rPr lang="en-US" sz="2400" b="1" dirty="0">
                <a:solidFill>
                  <a:schemeClr val="accent1">
                    <a:lumMod val="40000"/>
                    <a:lumOff val="60000"/>
                  </a:schemeClr>
                </a:solidFill>
                <a:latin typeface="Century Gothic" panose="020B0502020202020204" pitchFamily="34" charset="0"/>
              </a:rPr>
              <a:t>5. </a:t>
            </a:r>
            <a:r>
              <a:rPr lang="en-US" sz="2400" b="1" dirty="0" err="1">
                <a:solidFill>
                  <a:schemeClr val="accent1">
                    <a:lumMod val="40000"/>
                    <a:lumOff val="60000"/>
                  </a:schemeClr>
                </a:solidFill>
                <a:latin typeface="Century Gothic" panose="020B0502020202020204" pitchFamily="34" charset="0"/>
              </a:rPr>
              <a:t>atm_machine</a:t>
            </a:r>
            <a:r>
              <a:rPr lang="en-US" sz="2400" b="1" dirty="0">
                <a:solidFill>
                  <a:schemeClr val="accent1">
                    <a:lumMod val="40000"/>
                    <a:lumOff val="60000"/>
                  </a:schemeClr>
                </a:solidFill>
                <a:latin typeface="Century Gothic" panose="020B0502020202020204" pitchFamily="34" charset="0"/>
              </a:rPr>
              <a:t>()</a:t>
            </a:r>
            <a:r>
              <a:rPr lang="en-US" sz="2300" b="1" dirty="0">
                <a:solidFill>
                  <a:schemeClr val="accent1">
                    <a:lumMod val="40000"/>
                    <a:lumOff val="60000"/>
                  </a:schemeClr>
                </a:solidFill>
                <a:latin typeface="Century Gothic" panose="020B0502020202020204" pitchFamily="34" charset="0"/>
              </a:rPr>
              <a:t/>
            </a:r>
            <a:br>
              <a:rPr lang="en-US" sz="2300" b="1" dirty="0">
                <a:solidFill>
                  <a:schemeClr val="accent1">
                    <a:lumMod val="40000"/>
                    <a:lumOff val="60000"/>
                  </a:schemeClr>
                </a:solidFill>
                <a:latin typeface="Century Gothic" panose="020B0502020202020204" pitchFamily="34" charset="0"/>
              </a:rPr>
            </a:br>
            <a:r>
              <a:rPr lang="en-US" sz="2300" b="1" dirty="0">
                <a:solidFill>
                  <a:schemeClr val="accent1">
                    <a:lumMod val="40000"/>
                    <a:lumOff val="60000"/>
                  </a:schemeClr>
                </a:solidFill>
                <a:latin typeface="Century Gothic" panose="020B0502020202020204" pitchFamily="34" charset="0"/>
              </a:rPr>
              <a:t/>
            </a:r>
            <a:br>
              <a:rPr lang="en-US" sz="2300" b="1" dirty="0">
                <a:solidFill>
                  <a:schemeClr val="accent1">
                    <a:lumMod val="40000"/>
                    <a:lumOff val="60000"/>
                  </a:schemeClr>
                </a:solidFill>
                <a:latin typeface="Century Gothic" panose="020B0502020202020204" pitchFamily="34" charset="0"/>
              </a:rPr>
            </a:br>
            <a:r>
              <a:rPr lang="en-US" sz="1600" dirty="0">
                <a:solidFill>
                  <a:schemeClr val="accent2">
                    <a:lumMod val="40000"/>
                    <a:lumOff val="60000"/>
                  </a:schemeClr>
                </a:solidFill>
                <a:latin typeface="Georgia" panose="02040502050405020303" pitchFamily="18" charset="0"/>
                <a:cs typeface="Times New Roman" panose="02020603050405020304" pitchFamily="18" charset="0"/>
              </a:rPr>
              <a:t>5.2 Authentication</a:t>
            </a:r>
            <a:r>
              <a:rPr lang="en-GB" sz="1800" dirty="0">
                <a:effectLst/>
                <a:latin typeface="Georgia" panose="02040502050405020303" pitchFamily="18" charset="0"/>
                <a:ea typeface="Georgia" panose="02040502050405020303" pitchFamily="18" charset="0"/>
                <a:cs typeface="Times New Roman" panose="02020603050405020304" pitchFamily="18" charset="0"/>
              </a:rPr>
              <a:t/>
            </a:r>
            <a:br>
              <a:rPr lang="en-GB" sz="1800" dirty="0">
                <a:effectLst/>
                <a:latin typeface="Georgia" panose="02040502050405020303" pitchFamily="18" charset="0"/>
                <a:ea typeface="Georgia" panose="02040502050405020303" pitchFamily="18" charset="0"/>
                <a:cs typeface="Times New Roman" panose="02020603050405020304" pitchFamily="18" charset="0"/>
              </a:rPr>
            </a:br>
            <a:endParaRPr lang="en-GB" dirty="0"/>
          </a:p>
        </p:txBody>
      </p:sp>
      <p:sp>
        <p:nvSpPr>
          <p:cNvPr id="3" name="Content Placeholder 2">
            <a:extLst>
              <a:ext uri="{FF2B5EF4-FFF2-40B4-BE49-F238E27FC236}">
                <a16:creationId xmlns:a16="http://schemas.microsoft.com/office/drawing/2014/main" id="{608432FC-A97B-477E-A148-B4AC6EFC1AE4}"/>
              </a:ext>
            </a:extLst>
          </p:cNvPr>
          <p:cNvSpPr>
            <a:spLocks noGrp="1"/>
          </p:cNvSpPr>
          <p:nvPr>
            <p:ph sz="half" idx="1"/>
          </p:nvPr>
        </p:nvSpPr>
        <p:spPr/>
        <p:txBody>
          <a:bodyPr>
            <a:normAutofit fontScale="85000" lnSpcReduction="20000"/>
          </a:bodyPr>
          <a:lstStyle/>
          <a:p>
            <a:pPr marL="0" marR="0" indent="0">
              <a:spcBef>
                <a:spcPts val="0"/>
              </a:spcBef>
              <a:spcAft>
                <a:spcPts val="0"/>
              </a:spcAft>
              <a:buNone/>
            </a:pP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printf</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("\n---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sharcodec</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ATM Login ---\n");</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printf</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("Enter your PIN: ");</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while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getchar</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 '\n'); </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if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scanf</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("%d", &amp;</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entered_pin</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 1) {</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printf</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("Invalid PIN format. Exiting...\n");</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while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getchar</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 '\n');</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return;</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for (int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i</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 0;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i</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&lt;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account_list.count</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i</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if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entered_pin</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account_list.accounts</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i</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].pin) {</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logged_in_index</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i</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break;</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if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logged_in_index</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 -1) {</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printf</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("Incorrect PIN or account not found. Exiting...\n");</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return;</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Account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active_account</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 &amp;</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account_list.accounts</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logged_in_index</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printf</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nAccess</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 Granted. Welcome %s!\n", </a:t>
            </a:r>
            <a:r>
              <a:rPr lang="en-US" sz="1900" dirty="0" err="1">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active_account</a:t>
            </a:r>
            <a:r>
              <a:rPr lang="en-US"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rPr>
              <a:t>-&gt;name);</a:t>
            </a:r>
            <a:endParaRPr lang="en-GB" sz="1900" dirty="0">
              <a:solidFill>
                <a:schemeClr val="accent4">
                  <a:lumMod val="60000"/>
                  <a:lumOff val="40000"/>
                </a:schemeClr>
              </a:solidFill>
              <a:effectLst/>
              <a:latin typeface="Century" panose="02040604050505020304" pitchFamily="18" charset="0"/>
              <a:ea typeface="Georgia" panose="02040502050405020303" pitchFamily="18" charset="0"/>
              <a:cs typeface="Times New Roman" panose="02020603050405020304" pitchFamily="18" charset="0"/>
            </a:endParaRPr>
          </a:p>
          <a:p>
            <a:pPr marL="0" indent="0">
              <a:buNone/>
            </a:pPr>
            <a:endParaRPr lang="en-GB" dirty="0"/>
          </a:p>
        </p:txBody>
      </p:sp>
      <p:sp>
        <p:nvSpPr>
          <p:cNvPr id="4" name="Content Placeholder 3">
            <a:extLst>
              <a:ext uri="{FF2B5EF4-FFF2-40B4-BE49-F238E27FC236}">
                <a16:creationId xmlns:a16="http://schemas.microsoft.com/office/drawing/2014/main" id="{48FC8EE7-53EF-412F-83B5-2AB7FEE887F6}"/>
              </a:ext>
            </a:extLst>
          </p:cNvPr>
          <p:cNvSpPr>
            <a:spLocks noGrp="1"/>
          </p:cNvSpPr>
          <p:nvPr>
            <p:ph sz="half" idx="2"/>
          </p:nvPr>
        </p:nvSpPr>
        <p:spPr/>
        <p:txBody>
          <a:bodyPr>
            <a:normAutofit fontScale="85000" lnSpcReduction="20000"/>
          </a:bodyPr>
          <a:lstStyle/>
          <a:p>
            <a:pPr marL="0" indent="0">
              <a:buNone/>
            </a:pPr>
            <a:r>
              <a:rPr lang="en-US" dirty="0">
                <a:solidFill>
                  <a:schemeClr val="accent1">
                    <a:lumMod val="40000"/>
                    <a:lumOff val="60000"/>
                  </a:schemeClr>
                </a:solidFill>
                <a:latin typeface="Book Antiqua" panose="02040602050305030304" pitchFamily="18" charset="0"/>
              </a:rPr>
              <a:t>•  Prompts user for PIN.</a:t>
            </a:r>
          </a:p>
          <a:p>
            <a:pPr marL="0" indent="0">
              <a:buNone/>
            </a:pPr>
            <a:r>
              <a:rPr lang="en-US" dirty="0">
                <a:solidFill>
                  <a:schemeClr val="accent1">
                    <a:lumMod val="40000"/>
                    <a:lumOff val="60000"/>
                  </a:schemeClr>
                </a:solidFill>
                <a:latin typeface="Book Antiqua" panose="02040602050305030304" pitchFamily="18" charset="0"/>
              </a:rPr>
              <a:t>•  There is a while (</a:t>
            </a:r>
            <a:r>
              <a:rPr lang="en-US" dirty="0" err="1">
                <a:solidFill>
                  <a:schemeClr val="accent1">
                    <a:lumMod val="40000"/>
                    <a:lumOff val="60000"/>
                  </a:schemeClr>
                </a:solidFill>
                <a:latin typeface="Book Antiqua" panose="02040602050305030304" pitchFamily="18" charset="0"/>
              </a:rPr>
              <a:t>getchar</a:t>
            </a:r>
            <a:r>
              <a:rPr lang="en-US" dirty="0">
                <a:solidFill>
                  <a:schemeClr val="accent1">
                    <a:lumMod val="40000"/>
                    <a:lumOff val="60000"/>
                  </a:schemeClr>
                </a:solidFill>
                <a:latin typeface="Book Antiqua" panose="02040602050305030304" pitchFamily="18" charset="0"/>
              </a:rPr>
              <a:t>() != '\n'); line intended to clear the input buffer. (If the buffer is already empty this will wait for a newline; in typical usage after earlier input it might be OK, but it’s a small fragility — see “gotchas” below.)</a:t>
            </a:r>
          </a:p>
          <a:p>
            <a:pPr marL="0" indent="0">
              <a:buNone/>
            </a:pPr>
            <a:r>
              <a:rPr lang="en-US" dirty="0">
                <a:solidFill>
                  <a:schemeClr val="accent1">
                    <a:lumMod val="40000"/>
                    <a:lumOff val="60000"/>
                  </a:schemeClr>
                </a:solidFill>
                <a:latin typeface="Book Antiqua" panose="02040602050305030304" pitchFamily="18" charset="0"/>
              </a:rPr>
              <a:t>•  Reads PIN via </a:t>
            </a:r>
            <a:r>
              <a:rPr lang="en-US" dirty="0" err="1">
                <a:solidFill>
                  <a:schemeClr val="accent1">
                    <a:lumMod val="40000"/>
                    <a:lumOff val="60000"/>
                  </a:schemeClr>
                </a:solidFill>
                <a:latin typeface="Book Antiqua" panose="02040602050305030304" pitchFamily="18" charset="0"/>
              </a:rPr>
              <a:t>scanf</a:t>
            </a:r>
            <a:r>
              <a:rPr lang="en-US" dirty="0">
                <a:solidFill>
                  <a:schemeClr val="accent1">
                    <a:lumMod val="40000"/>
                    <a:lumOff val="60000"/>
                  </a:schemeClr>
                </a:solidFill>
                <a:latin typeface="Book Antiqua" panose="02040602050305030304" pitchFamily="18" charset="0"/>
              </a:rPr>
              <a:t>("%d", &amp;</a:t>
            </a:r>
            <a:r>
              <a:rPr lang="en-US" dirty="0" err="1">
                <a:solidFill>
                  <a:schemeClr val="accent1">
                    <a:lumMod val="40000"/>
                    <a:lumOff val="60000"/>
                  </a:schemeClr>
                </a:solidFill>
                <a:latin typeface="Book Antiqua" panose="02040602050305030304" pitchFamily="18" charset="0"/>
              </a:rPr>
              <a:t>entered_pin</a:t>
            </a:r>
            <a:r>
              <a:rPr lang="en-US" dirty="0">
                <a:solidFill>
                  <a:schemeClr val="accent1">
                    <a:lumMod val="40000"/>
                    <a:lumOff val="60000"/>
                  </a:schemeClr>
                </a:solidFill>
                <a:latin typeface="Book Antiqua" panose="02040602050305030304" pitchFamily="18" charset="0"/>
              </a:rPr>
              <a:t>). If input isn’t an integer, prints error and exits.</a:t>
            </a:r>
          </a:p>
          <a:p>
            <a:pPr marL="0" indent="0">
              <a:buNone/>
            </a:pPr>
            <a:r>
              <a:rPr lang="en-US" dirty="0">
                <a:solidFill>
                  <a:schemeClr val="accent1">
                    <a:lumMod val="40000"/>
                    <a:lumOff val="60000"/>
                  </a:schemeClr>
                </a:solidFill>
                <a:latin typeface="Book Antiqua" panose="02040602050305030304" pitchFamily="18" charset="0"/>
              </a:rPr>
              <a:t>•  Searches loaded accounts for a matching pin. If found, sets </a:t>
            </a:r>
            <a:r>
              <a:rPr lang="en-US" dirty="0" err="1">
                <a:solidFill>
                  <a:schemeClr val="accent1">
                    <a:lumMod val="40000"/>
                    <a:lumOff val="60000"/>
                  </a:schemeClr>
                </a:solidFill>
                <a:latin typeface="Book Antiqua" panose="02040602050305030304" pitchFamily="18" charset="0"/>
              </a:rPr>
              <a:t>logged_in_index</a:t>
            </a:r>
            <a:r>
              <a:rPr lang="en-US" dirty="0">
                <a:solidFill>
                  <a:schemeClr val="accent1">
                    <a:lumMod val="40000"/>
                    <a:lumOff val="60000"/>
                  </a:schemeClr>
                </a:solidFill>
                <a:latin typeface="Book Antiqua" panose="02040602050305030304" pitchFamily="18" charset="0"/>
              </a:rPr>
              <a:t>.</a:t>
            </a:r>
          </a:p>
          <a:p>
            <a:pPr marL="0" indent="0">
              <a:buNone/>
            </a:pPr>
            <a:r>
              <a:rPr lang="en-US" dirty="0">
                <a:solidFill>
                  <a:schemeClr val="accent1">
                    <a:lumMod val="40000"/>
                    <a:lumOff val="60000"/>
                  </a:schemeClr>
                </a:solidFill>
                <a:latin typeface="Book Antiqua" panose="02040602050305030304" pitchFamily="18" charset="0"/>
              </a:rPr>
              <a:t>•  If no match, prints error and exits.</a:t>
            </a:r>
          </a:p>
          <a:p>
            <a:pPr marL="0" indent="0">
              <a:buNone/>
            </a:pPr>
            <a:r>
              <a:rPr lang="en-US" dirty="0">
                <a:solidFill>
                  <a:schemeClr val="accent1">
                    <a:lumMod val="40000"/>
                    <a:lumOff val="60000"/>
                  </a:schemeClr>
                </a:solidFill>
                <a:latin typeface="Book Antiqua" panose="02040602050305030304" pitchFamily="18" charset="0"/>
              </a:rPr>
              <a:t>•  If found, creates an Account *</a:t>
            </a:r>
            <a:r>
              <a:rPr lang="en-US" dirty="0" err="1">
                <a:solidFill>
                  <a:schemeClr val="accent1">
                    <a:lumMod val="40000"/>
                    <a:lumOff val="60000"/>
                  </a:schemeClr>
                </a:solidFill>
                <a:latin typeface="Book Antiqua" panose="02040602050305030304" pitchFamily="18" charset="0"/>
              </a:rPr>
              <a:t>active_account</a:t>
            </a:r>
            <a:r>
              <a:rPr lang="en-US" dirty="0">
                <a:solidFill>
                  <a:schemeClr val="accent1">
                    <a:lumMod val="40000"/>
                    <a:lumOff val="60000"/>
                  </a:schemeClr>
                </a:solidFill>
                <a:latin typeface="Book Antiqua" panose="02040602050305030304" pitchFamily="18" charset="0"/>
              </a:rPr>
              <a:t> reference and welcomes user by name.</a:t>
            </a:r>
          </a:p>
          <a:p>
            <a:endParaRPr lang="en-GB"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837057191"/>
      </p:ext>
    </p:extLst>
  </p:cSld>
  <p:clrMapOvr>
    <a:masterClrMapping/>
  </p:clrMapOvr>
  <mc:AlternateContent xmlns:mc="http://schemas.openxmlformats.org/markup-compatibility/2006">
    <mc:Choice xmlns:p14="http://schemas.microsoft.com/office/powerpoint/2010/main" Requires="p14">
      <p:transition spd="slow" p14:dur="3400" advTm="897">
        <p14:reveal/>
      </p:transition>
    </mc:Choice>
    <mc:Fallback>
      <p:transition spd="slow" advTm="89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0B3C4-010A-4FFF-9518-1451A4483EDD}"/>
              </a:ext>
            </a:extLst>
          </p:cNvPr>
          <p:cNvSpPr>
            <a:spLocks noGrp="1"/>
          </p:cNvSpPr>
          <p:nvPr>
            <p:ph type="title"/>
          </p:nvPr>
        </p:nvSpPr>
        <p:spPr/>
        <p:txBody>
          <a:bodyPr>
            <a:normAutofit fontScale="90000"/>
          </a:bodyPr>
          <a:lstStyle/>
          <a:p>
            <a:pPr algn="ctr"/>
            <a:r>
              <a:rPr lang="en-US" sz="2400" b="1" dirty="0">
                <a:solidFill>
                  <a:schemeClr val="accent1">
                    <a:lumMod val="40000"/>
                    <a:lumOff val="60000"/>
                  </a:schemeClr>
                </a:solidFill>
                <a:latin typeface="Century Gothic" panose="020B0502020202020204" pitchFamily="34" charset="0"/>
              </a:rPr>
              <a:t/>
            </a:r>
            <a:br>
              <a:rPr lang="en-US" sz="2400" b="1" dirty="0">
                <a:solidFill>
                  <a:schemeClr val="accent1">
                    <a:lumMod val="40000"/>
                    <a:lumOff val="60000"/>
                  </a:schemeClr>
                </a:solidFill>
                <a:latin typeface="Century Gothic" panose="020B0502020202020204" pitchFamily="34" charset="0"/>
              </a:rPr>
            </a:br>
            <a:r>
              <a:rPr lang="en-US" sz="2400" b="1" dirty="0">
                <a:solidFill>
                  <a:schemeClr val="accent1">
                    <a:lumMod val="40000"/>
                    <a:lumOff val="60000"/>
                  </a:schemeClr>
                </a:solidFill>
                <a:latin typeface="Century Gothic" panose="020B0502020202020204" pitchFamily="34" charset="0"/>
              </a:rPr>
              <a:t/>
            </a:r>
            <a:br>
              <a:rPr lang="en-US" sz="2400" b="1" dirty="0">
                <a:solidFill>
                  <a:schemeClr val="accent1">
                    <a:lumMod val="40000"/>
                    <a:lumOff val="60000"/>
                  </a:schemeClr>
                </a:solidFill>
                <a:latin typeface="Century Gothic" panose="020B0502020202020204" pitchFamily="34" charset="0"/>
              </a:rPr>
            </a:br>
            <a:r>
              <a:rPr lang="en-US" sz="2400" b="1" dirty="0">
                <a:solidFill>
                  <a:schemeClr val="accent1">
                    <a:lumMod val="40000"/>
                    <a:lumOff val="60000"/>
                  </a:schemeClr>
                </a:solidFill>
                <a:latin typeface="Century Gothic" panose="020B0502020202020204" pitchFamily="34" charset="0"/>
              </a:rPr>
              <a:t/>
            </a:r>
            <a:br>
              <a:rPr lang="en-US" sz="2400" b="1" dirty="0">
                <a:solidFill>
                  <a:schemeClr val="accent1">
                    <a:lumMod val="40000"/>
                    <a:lumOff val="60000"/>
                  </a:schemeClr>
                </a:solidFill>
                <a:latin typeface="Century Gothic" panose="020B0502020202020204" pitchFamily="34" charset="0"/>
              </a:rPr>
            </a:br>
            <a:r>
              <a:rPr lang="en-US" sz="2400" b="1" dirty="0">
                <a:solidFill>
                  <a:schemeClr val="accent1">
                    <a:lumMod val="40000"/>
                    <a:lumOff val="60000"/>
                  </a:schemeClr>
                </a:solidFill>
                <a:latin typeface="Century Gothic" panose="020B0502020202020204" pitchFamily="34" charset="0"/>
              </a:rPr>
              <a:t/>
            </a:r>
            <a:br>
              <a:rPr lang="en-US" sz="2400" b="1" dirty="0">
                <a:solidFill>
                  <a:schemeClr val="accent1">
                    <a:lumMod val="40000"/>
                    <a:lumOff val="60000"/>
                  </a:schemeClr>
                </a:solidFill>
                <a:latin typeface="Century Gothic" panose="020B0502020202020204" pitchFamily="34" charset="0"/>
              </a:rPr>
            </a:br>
            <a:r>
              <a:rPr lang="en-US" sz="2400" b="1" dirty="0">
                <a:solidFill>
                  <a:schemeClr val="accent1">
                    <a:lumMod val="40000"/>
                    <a:lumOff val="60000"/>
                  </a:schemeClr>
                </a:solidFill>
                <a:latin typeface="Century Gothic" panose="020B0502020202020204" pitchFamily="34" charset="0"/>
              </a:rPr>
              <a:t>5. </a:t>
            </a:r>
            <a:r>
              <a:rPr lang="en-US" sz="2400" b="1" dirty="0" err="1">
                <a:solidFill>
                  <a:schemeClr val="accent1">
                    <a:lumMod val="40000"/>
                    <a:lumOff val="60000"/>
                  </a:schemeClr>
                </a:solidFill>
                <a:latin typeface="Century Gothic" panose="020B0502020202020204" pitchFamily="34" charset="0"/>
              </a:rPr>
              <a:t>atm_machine</a:t>
            </a:r>
            <a:r>
              <a:rPr lang="en-US" sz="2400" b="1" dirty="0">
                <a:solidFill>
                  <a:schemeClr val="accent1">
                    <a:lumMod val="40000"/>
                    <a:lumOff val="60000"/>
                  </a:schemeClr>
                </a:solidFill>
                <a:latin typeface="Century Gothic" panose="020B0502020202020204" pitchFamily="34" charset="0"/>
              </a:rPr>
              <a:t>()</a:t>
            </a:r>
            <a:br>
              <a:rPr lang="en-US" sz="2400" b="1" dirty="0">
                <a:solidFill>
                  <a:schemeClr val="accent1">
                    <a:lumMod val="40000"/>
                    <a:lumOff val="60000"/>
                  </a:schemeClr>
                </a:solidFill>
                <a:latin typeface="Century Gothic" panose="020B0502020202020204" pitchFamily="34" charset="0"/>
              </a:rPr>
            </a:br>
            <a:r>
              <a:rPr lang="en-US" sz="2400" b="1" dirty="0">
                <a:solidFill>
                  <a:schemeClr val="accent1">
                    <a:lumMod val="40000"/>
                    <a:lumOff val="60000"/>
                  </a:schemeClr>
                </a:solidFill>
                <a:latin typeface="Century Gothic" panose="020B0502020202020204" pitchFamily="34" charset="0"/>
              </a:rPr>
              <a:t/>
            </a:r>
            <a:br>
              <a:rPr lang="en-US" sz="2400" b="1" dirty="0">
                <a:solidFill>
                  <a:schemeClr val="accent1">
                    <a:lumMod val="40000"/>
                    <a:lumOff val="60000"/>
                  </a:schemeClr>
                </a:solidFill>
                <a:latin typeface="Century Gothic" panose="020B0502020202020204" pitchFamily="34" charset="0"/>
              </a:rPr>
            </a:br>
            <a:r>
              <a:rPr lang="en-US" sz="1800" dirty="0">
                <a:solidFill>
                  <a:schemeClr val="accent2">
                    <a:lumMod val="40000"/>
                    <a:lumOff val="60000"/>
                  </a:schemeClr>
                </a:solidFill>
                <a:latin typeface="Georgia" panose="02040502050405020303" pitchFamily="18" charset="0"/>
                <a:cs typeface="Times New Roman" panose="02020603050405020304" pitchFamily="18" charset="0"/>
              </a:rPr>
              <a:t>5.3 ATM menu loop:</a:t>
            </a:r>
            <a:r>
              <a:rPr lang="en-GB" sz="1800" dirty="0">
                <a:solidFill>
                  <a:schemeClr val="accent2">
                    <a:lumMod val="40000"/>
                    <a:lumOff val="60000"/>
                  </a:schemeClr>
                </a:solidFill>
                <a:latin typeface="Georgia" panose="02040502050405020303" pitchFamily="18" charset="0"/>
                <a:cs typeface="Times New Roman" panose="02020603050405020304" pitchFamily="18" charset="0"/>
              </a:rPr>
              <a:t/>
            </a:r>
            <a:br>
              <a:rPr lang="en-GB" sz="1800" dirty="0">
                <a:solidFill>
                  <a:schemeClr val="accent2">
                    <a:lumMod val="40000"/>
                    <a:lumOff val="60000"/>
                  </a:schemeClr>
                </a:solidFill>
                <a:latin typeface="Georgia" panose="02040502050405020303" pitchFamily="18" charset="0"/>
                <a:cs typeface="Times New Roman" panose="02020603050405020304" pitchFamily="18" charset="0"/>
              </a:rPr>
            </a:br>
            <a:r>
              <a:rPr lang="en-US" sz="2400" b="1" dirty="0">
                <a:solidFill>
                  <a:schemeClr val="accent1">
                    <a:lumMod val="40000"/>
                    <a:lumOff val="60000"/>
                  </a:schemeClr>
                </a:solidFill>
                <a:latin typeface="Century Gothic" panose="020B0502020202020204" pitchFamily="34" charset="0"/>
              </a:rPr>
              <a:t/>
            </a:r>
            <a:br>
              <a:rPr lang="en-US" sz="2400" b="1" dirty="0">
                <a:solidFill>
                  <a:schemeClr val="accent1">
                    <a:lumMod val="40000"/>
                    <a:lumOff val="60000"/>
                  </a:schemeClr>
                </a:solidFill>
                <a:latin typeface="Century Gothic" panose="020B0502020202020204" pitchFamily="34" charset="0"/>
              </a:rPr>
            </a:br>
            <a:r>
              <a:rPr lang="en-US" sz="4000" b="1" dirty="0">
                <a:solidFill>
                  <a:schemeClr val="accent1">
                    <a:lumMod val="40000"/>
                    <a:lumOff val="60000"/>
                  </a:schemeClr>
                </a:solidFill>
                <a:latin typeface="Century Gothic" panose="020B0502020202020204" pitchFamily="34" charset="0"/>
              </a:rPr>
              <a:t/>
            </a:r>
            <a:br>
              <a:rPr lang="en-US" sz="4000" b="1" dirty="0">
                <a:solidFill>
                  <a:schemeClr val="accent1">
                    <a:lumMod val="40000"/>
                    <a:lumOff val="60000"/>
                  </a:schemeClr>
                </a:solidFill>
                <a:latin typeface="Century Gothic" panose="020B0502020202020204" pitchFamily="34" charset="0"/>
              </a:rPr>
            </a:br>
            <a:endParaRPr lang="en-GB" dirty="0"/>
          </a:p>
        </p:txBody>
      </p:sp>
      <p:sp>
        <p:nvSpPr>
          <p:cNvPr id="3" name="Content Placeholder 2">
            <a:extLst>
              <a:ext uri="{FF2B5EF4-FFF2-40B4-BE49-F238E27FC236}">
                <a16:creationId xmlns:a16="http://schemas.microsoft.com/office/drawing/2014/main" id="{1A7BF1D3-F7E4-4FF1-BB6F-6AFFA53E7ABB}"/>
              </a:ext>
            </a:extLst>
          </p:cNvPr>
          <p:cNvSpPr>
            <a:spLocks noGrp="1"/>
          </p:cNvSpPr>
          <p:nvPr>
            <p:ph sz="half" idx="1"/>
          </p:nvPr>
        </p:nvSpPr>
        <p:spPr>
          <a:xfrm>
            <a:off x="685800" y="2194559"/>
            <a:ext cx="5334000" cy="4466217"/>
          </a:xfrm>
        </p:spPr>
        <p:txBody>
          <a:bodyPr>
            <a:normAutofit fontScale="25000" lnSpcReduction="20000"/>
          </a:bodyPr>
          <a:lstStyle/>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int choice;</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float amount;</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while (1) {</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printf</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("\n---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Sharcodec</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ATM Menu for %s ---\n",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active_account</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-&gt;name);</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printf</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("1. Withdraw\n2. Deposit\n3. Check Balance\n4. Exit\n");</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printf</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("Please choose an option (1-4): ");</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if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scanf</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("%d", &amp;choice) != 1) {</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printf</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("Invalid input. Please enter a number.\n");</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while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getchar</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 '\n');</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continue;</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if (choice == 1) {  // Withdraw</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save_all_account_data</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(&amp;</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account_list</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 else if (choice == 2) {  // Deposit</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save_all_account_data</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(&amp;</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account_list</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 else if (choice == 3) {  // Check Balance</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printf</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("Your current balance is: $%.2f\n",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active_account</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-&gt;balance);</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 else if (choice == 4) {  // Exit</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printf</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("Thank you, %s. Goodbye!\n",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active_account</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-&gt;name);</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break;</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b="1" dirty="0">
                <a:solidFill>
                  <a:schemeClr val="accent5">
                    <a:lumMod val="40000"/>
                    <a:lumOff val="60000"/>
                  </a:schemeClr>
                </a:solidFill>
                <a:effectLst/>
                <a:latin typeface="Century Gothic" panose="020B0502020202020204" pitchFamily="34" charset="0"/>
                <a:ea typeface="Georgia" panose="02040502050405020303" pitchFamily="18" charset="0"/>
                <a:cs typeface="Times New Roman" panose="02020603050405020304" pitchFamily="18" charset="0"/>
              </a:rPr>
              <a:t> </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 else {</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r>
              <a:rPr lang="en-US" sz="52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printf</a:t>
            </a: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("Invalid option. Please try again.\n");</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p>
          <a:p>
            <a:pPr marL="0" marR="0" indent="0">
              <a:spcBef>
                <a:spcPts val="0"/>
              </a:spcBef>
              <a:spcAft>
                <a:spcPts val="0"/>
              </a:spcAft>
              <a:buNone/>
            </a:pPr>
            <a:endParaRPr lang="en-US" sz="5200" dirty="0">
              <a:solidFill>
                <a:schemeClr val="accent5">
                  <a:lumMod val="40000"/>
                  <a:lumOff val="60000"/>
                </a:schemeClr>
              </a:solidFill>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t>
            </a:r>
            <a:endParaRPr lang="en-GB" sz="52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indent="0">
              <a:buNone/>
            </a:pPr>
            <a:endParaRPr lang="en-GB" sz="1600" dirty="0"/>
          </a:p>
        </p:txBody>
      </p:sp>
      <p:sp>
        <p:nvSpPr>
          <p:cNvPr id="4" name="Content Placeholder 3">
            <a:extLst>
              <a:ext uri="{FF2B5EF4-FFF2-40B4-BE49-F238E27FC236}">
                <a16:creationId xmlns:a16="http://schemas.microsoft.com/office/drawing/2014/main" id="{D1EA5A70-C520-4FBF-8F41-009842F2BB51}"/>
              </a:ext>
            </a:extLst>
          </p:cNvPr>
          <p:cNvSpPr>
            <a:spLocks noGrp="1"/>
          </p:cNvSpPr>
          <p:nvPr>
            <p:ph sz="half" idx="2"/>
          </p:nvPr>
        </p:nvSpPr>
        <p:spPr/>
        <p:txBody>
          <a:bodyPr>
            <a:normAutofit fontScale="25000" lnSpcReduction="20000"/>
          </a:bodyPr>
          <a:lstStyle/>
          <a:p>
            <a:pPr marL="0" indent="0">
              <a:buNone/>
            </a:pPr>
            <a:r>
              <a:rPr lang="en-US" sz="5600" dirty="0">
                <a:solidFill>
                  <a:srgbClr val="FFFF00"/>
                </a:solidFill>
                <a:latin typeface="Bahnschrift SemiBold" panose="020B0502040204020203" pitchFamily="34" charset="0"/>
              </a:rPr>
              <a:t>Displays menu and reads user option.</a:t>
            </a:r>
          </a:p>
          <a:p>
            <a:pPr marL="0" indent="0">
              <a:buNone/>
            </a:pPr>
            <a:r>
              <a:rPr lang="en-US" sz="5600" dirty="0">
                <a:solidFill>
                  <a:srgbClr val="FFFF00"/>
                </a:solidFill>
                <a:latin typeface="Bahnschrift SemiBold" panose="020B0502040204020203" pitchFamily="34" charset="0"/>
              </a:rPr>
              <a:t>•  If </a:t>
            </a:r>
            <a:r>
              <a:rPr lang="en-US" sz="5600" dirty="0" err="1">
                <a:solidFill>
                  <a:srgbClr val="FFFF00"/>
                </a:solidFill>
                <a:latin typeface="Bahnschrift SemiBold" panose="020B0502040204020203" pitchFamily="34" charset="0"/>
              </a:rPr>
              <a:t>scanf</a:t>
            </a:r>
            <a:r>
              <a:rPr lang="en-US" sz="5600" dirty="0">
                <a:solidFill>
                  <a:srgbClr val="FFFF00"/>
                </a:solidFill>
                <a:latin typeface="Bahnschrift SemiBold" panose="020B0502040204020203" pitchFamily="34" charset="0"/>
              </a:rPr>
              <a:t> for the option fails, it clears input and repeats the menu.</a:t>
            </a:r>
          </a:p>
          <a:p>
            <a:pPr marL="0" indent="0">
              <a:buNone/>
            </a:pPr>
            <a:r>
              <a:rPr lang="en-US" sz="5600" dirty="0">
                <a:solidFill>
                  <a:srgbClr val="FFFF00"/>
                </a:solidFill>
                <a:latin typeface="Bahnschrift SemiBold" panose="020B0502040204020203" pitchFamily="34" charset="0"/>
              </a:rPr>
              <a:t>•  For Withdraw:</a:t>
            </a:r>
          </a:p>
          <a:p>
            <a:pPr marL="0" indent="0">
              <a:buNone/>
            </a:pPr>
            <a:r>
              <a:rPr lang="en-US" sz="5600" dirty="0">
                <a:solidFill>
                  <a:srgbClr val="FFFF00"/>
                </a:solidFill>
                <a:latin typeface="Bahnschrift SemiBold" panose="020B0502040204020203" pitchFamily="34" charset="0"/>
              </a:rPr>
              <a:t>•	Reads amount (float). Validates amount &gt; 0.</a:t>
            </a:r>
          </a:p>
          <a:p>
            <a:pPr marL="0" indent="0">
              <a:buNone/>
            </a:pPr>
            <a:r>
              <a:rPr lang="en-US" sz="5600" dirty="0">
                <a:solidFill>
                  <a:srgbClr val="FFFF00"/>
                </a:solidFill>
                <a:latin typeface="Bahnschrift SemiBold" panose="020B0502040204020203" pitchFamily="34" charset="0"/>
              </a:rPr>
              <a:t>•	Checks sufficient balance. If OK, subtracts amount from </a:t>
            </a:r>
            <a:r>
              <a:rPr lang="en-US" sz="5600" dirty="0" err="1">
                <a:solidFill>
                  <a:srgbClr val="FFFF00"/>
                </a:solidFill>
                <a:latin typeface="Bahnschrift SemiBold" panose="020B0502040204020203" pitchFamily="34" charset="0"/>
              </a:rPr>
              <a:t>active_account</a:t>
            </a:r>
            <a:r>
              <a:rPr lang="en-US" sz="5600" dirty="0">
                <a:solidFill>
                  <a:srgbClr val="FFFF00"/>
                </a:solidFill>
                <a:latin typeface="Bahnschrift SemiBold" panose="020B0502040204020203" pitchFamily="34" charset="0"/>
              </a:rPr>
              <a:t>-&gt;balance, prints success, and calls </a:t>
            </a:r>
            <a:r>
              <a:rPr lang="en-US" sz="5600" dirty="0" err="1">
                <a:solidFill>
                  <a:srgbClr val="FFFF00"/>
                </a:solidFill>
                <a:latin typeface="Bahnschrift SemiBold" panose="020B0502040204020203" pitchFamily="34" charset="0"/>
              </a:rPr>
              <a:t>save_all_account_data</a:t>
            </a:r>
            <a:r>
              <a:rPr lang="en-US" sz="5600" dirty="0">
                <a:solidFill>
                  <a:srgbClr val="FFFF00"/>
                </a:solidFill>
                <a:latin typeface="Bahnschrift SemiBold" panose="020B0502040204020203" pitchFamily="34" charset="0"/>
              </a:rPr>
              <a:t>() to persist change.</a:t>
            </a:r>
          </a:p>
          <a:p>
            <a:pPr marL="0" indent="0">
              <a:buNone/>
            </a:pPr>
            <a:r>
              <a:rPr lang="en-US" sz="5600" dirty="0">
                <a:solidFill>
                  <a:srgbClr val="FFFF00"/>
                </a:solidFill>
                <a:latin typeface="Bahnschrift SemiBold" panose="020B0502040204020203" pitchFamily="34" charset="0"/>
              </a:rPr>
              <a:t>•  For Deposit:</a:t>
            </a:r>
          </a:p>
          <a:p>
            <a:pPr marL="0" indent="0">
              <a:buNone/>
            </a:pPr>
            <a:r>
              <a:rPr lang="en-US" sz="5600" dirty="0">
                <a:solidFill>
                  <a:srgbClr val="FFFF00"/>
                </a:solidFill>
                <a:latin typeface="Bahnschrift SemiBold" panose="020B0502040204020203" pitchFamily="34" charset="0"/>
              </a:rPr>
              <a:t>•	Reads amount, validates &gt; 0, adds to balance, prints success, and saves file.</a:t>
            </a:r>
          </a:p>
          <a:p>
            <a:pPr marL="0" indent="0">
              <a:buNone/>
            </a:pPr>
            <a:r>
              <a:rPr lang="en-US" sz="5600" dirty="0">
                <a:solidFill>
                  <a:srgbClr val="FFFF00"/>
                </a:solidFill>
                <a:latin typeface="Bahnschrift SemiBold" panose="020B0502040204020203" pitchFamily="34" charset="0"/>
              </a:rPr>
              <a:t>•  For Check Balance:</a:t>
            </a:r>
          </a:p>
          <a:p>
            <a:pPr marL="0" indent="0">
              <a:buNone/>
            </a:pPr>
            <a:r>
              <a:rPr lang="en-US" sz="5600" dirty="0">
                <a:solidFill>
                  <a:srgbClr val="FFFF00"/>
                </a:solidFill>
                <a:latin typeface="Bahnschrift SemiBold" panose="020B0502040204020203" pitchFamily="34" charset="0"/>
              </a:rPr>
              <a:t>•	Prints current balance (from </a:t>
            </a:r>
            <a:r>
              <a:rPr lang="en-US" sz="5600" dirty="0" err="1">
                <a:solidFill>
                  <a:srgbClr val="FFFF00"/>
                </a:solidFill>
                <a:latin typeface="Bahnschrift SemiBold" panose="020B0502040204020203" pitchFamily="34" charset="0"/>
              </a:rPr>
              <a:t>active_account</a:t>
            </a:r>
            <a:r>
              <a:rPr lang="en-US" sz="5600" dirty="0">
                <a:solidFill>
                  <a:srgbClr val="FFFF00"/>
                </a:solidFill>
                <a:latin typeface="Bahnschrift SemiBold" panose="020B0502040204020203" pitchFamily="34" charset="0"/>
              </a:rPr>
              <a:t>).</a:t>
            </a:r>
          </a:p>
          <a:p>
            <a:pPr marL="0" indent="0">
              <a:buNone/>
            </a:pPr>
            <a:r>
              <a:rPr lang="en-US" sz="5600" dirty="0">
                <a:solidFill>
                  <a:srgbClr val="FFFF00"/>
                </a:solidFill>
                <a:latin typeface="Bahnschrift SemiBold" panose="020B0502040204020203" pitchFamily="34" charset="0"/>
              </a:rPr>
              <a:t>•  Option 4 breaks the loop and exits ATM.</a:t>
            </a:r>
          </a:p>
          <a:p>
            <a:pPr marL="0" indent="0">
              <a:buNone/>
            </a:pPr>
            <a:r>
              <a:rPr lang="en-US" sz="5600" dirty="0">
                <a:solidFill>
                  <a:srgbClr val="FFFF00"/>
                </a:solidFill>
                <a:latin typeface="Bahnschrift SemiBold" panose="020B0502040204020203" pitchFamily="34" charset="0"/>
              </a:rPr>
              <a:t>•  Menu loop repeats until user chooses Exit.</a:t>
            </a:r>
          </a:p>
          <a:p>
            <a:pPr marL="0" indent="0">
              <a:buNone/>
            </a:pPr>
            <a:endParaRPr lang="en-GB"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805374040"/>
      </p:ext>
    </p:extLst>
  </p:cSld>
  <p:clrMapOvr>
    <a:masterClrMapping/>
  </p:clrMapOvr>
  <mc:AlternateContent xmlns:mc="http://schemas.openxmlformats.org/markup-compatibility/2006">
    <mc:Choice xmlns:p14="http://schemas.microsoft.com/office/powerpoint/2010/main" Requires="p14">
      <p:transition spd="slow" p14:dur="3400" advTm="1106">
        <p14:reveal/>
      </p:transition>
    </mc:Choice>
    <mc:Fallback>
      <p:transition spd="slow" advTm="11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6777F-307C-4A5A-BAB8-F418341C3B28}"/>
              </a:ext>
            </a:extLst>
          </p:cNvPr>
          <p:cNvSpPr>
            <a:spLocks noGrp="1"/>
          </p:cNvSpPr>
          <p:nvPr>
            <p:ph type="title"/>
          </p:nvPr>
        </p:nvSpPr>
        <p:spPr/>
        <p:txBody>
          <a:bodyPr>
            <a:normAutofit/>
          </a:bodyPr>
          <a:lstStyle/>
          <a:p>
            <a:pPr algn="ctr"/>
            <a:r>
              <a:rPr lang="en-US" sz="2800" b="1" dirty="0">
                <a:solidFill>
                  <a:schemeClr val="accent1">
                    <a:lumMod val="40000"/>
                    <a:lumOff val="60000"/>
                  </a:schemeClr>
                </a:solidFill>
                <a:latin typeface="Century Gothic" panose="020B0502020202020204" pitchFamily="34" charset="0"/>
              </a:rPr>
              <a:t>Main Function</a:t>
            </a:r>
            <a:endParaRPr lang="en-GB" sz="2800" b="1" dirty="0">
              <a:solidFill>
                <a:schemeClr val="accent1">
                  <a:lumMod val="40000"/>
                  <a:lumOff val="60000"/>
                </a:schemeClr>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6FD3A752-DB23-4ACB-9EA8-26EE5E499222}"/>
              </a:ext>
            </a:extLst>
          </p:cNvPr>
          <p:cNvSpPr>
            <a:spLocks noGrp="1"/>
          </p:cNvSpPr>
          <p:nvPr>
            <p:ph sz="half" idx="1"/>
          </p:nvPr>
        </p:nvSpPr>
        <p:spPr/>
        <p:txBody>
          <a:bodyPr/>
          <a:lstStyle/>
          <a:p>
            <a:pPr marL="0" indent="0">
              <a:buNone/>
            </a:pPr>
            <a:r>
              <a:rPr lang="en-US" dirty="0">
                <a:solidFill>
                  <a:srgbClr val="00B0F0"/>
                </a:solidFill>
              </a:rPr>
              <a:t>int main() {</a:t>
            </a:r>
          </a:p>
          <a:p>
            <a:pPr marL="0" indent="0">
              <a:buNone/>
            </a:pPr>
            <a:r>
              <a:rPr lang="en-US" dirty="0">
                <a:solidFill>
                  <a:srgbClr val="00B0F0"/>
                </a:solidFill>
              </a:rPr>
              <a:t>    </a:t>
            </a:r>
            <a:r>
              <a:rPr lang="en-US" dirty="0" err="1">
                <a:solidFill>
                  <a:srgbClr val="00B0F0"/>
                </a:solidFill>
              </a:rPr>
              <a:t>atm_machine</a:t>
            </a:r>
            <a:r>
              <a:rPr lang="en-US" dirty="0">
                <a:solidFill>
                  <a:srgbClr val="00B0F0"/>
                </a:solidFill>
              </a:rPr>
              <a:t>();</a:t>
            </a:r>
          </a:p>
          <a:p>
            <a:pPr marL="0" indent="0">
              <a:buNone/>
            </a:pPr>
            <a:r>
              <a:rPr lang="en-US" dirty="0">
                <a:solidFill>
                  <a:srgbClr val="00B0F0"/>
                </a:solidFill>
              </a:rPr>
              <a:t>    return 0;</a:t>
            </a:r>
          </a:p>
          <a:p>
            <a:pPr marL="0" indent="0">
              <a:buNone/>
            </a:pPr>
            <a:r>
              <a:rPr lang="en-US" dirty="0">
                <a:solidFill>
                  <a:srgbClr val="00B0F0"/>
                </a:solidFill>
              </a:rPr>
              <a:t>}</a:t>
            </a:r>
          </a:p>
          <a:p>
            <a:endParaRPr lang="en-GB" dirty="0"/>
          </a:p>
        </p:txBody>
      </p:sp>
      <p:sp>
        <p:nvSpPr>
          <p:cNvPr id="4" name="Content Placeholder 3">
            <a:extLst>
              <a:ext uri="{FF2B5EF4-FFF2-40B4-BE49-F238E27FC236}">
                <a16:creationId xmlns:a16="http://schemas.microsoft.com/office/drawing/2014/main" id="{9E68F638-9B19-4AAB-90BB-7933A1002E44}"/>
              </a:ext>
            </a:extLst>
          </p:cNvPr>
          <p:cNvSpPr>
            <a:spLocks noGrp="1"/>
          </p:cNvSpPr>
          <p:nvPr>
            <p:ph sz="half" idx="2"/>
          </p:nvPr>
        </p:nvSpPr>
        <p:spPr/>
        <p:txBody>
          <a:bodyPr/>
          <a:lstStyle/>
          <a:p>
            <a:pPr marL="0" indent="0">
              <a:buNone/>
            </a:pPr>
            <a:r>
              <a:rPr lang="en-US" sz="24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Simple entry point: calls the ATM function and returns.</a:t>
            </a:r>
            <a:endParaRPr lang="en-GB" sz="24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indent="0">
              <a:buNone/>
            </a:pPr>
            <a:endParaRPr lang="en-GB"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37915270"/>
      </p:ext>
    </p:extLst>
  </p:cSld>
  <p:clrMapOvr>
    <a:masterClrMapping/>
  </p:clrMapOvr>
  <mc:AlternateContent xmlns:mc="http://schemas.openxmlformats.org/markup-compatibility/2006">
    <mc:Choice xmlns:p14="http://schemas.microsoft.com/office/powerpoint/2010/main" Requires="p14">
      <p:transition spd="slow" p14:dur="3400" advTm="515">
        <p14:reveal/>
      </p:transition>
    </mc:Choice>
    <mc:Fallback>
      <p:transition spd="slow" advTm="51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C6A2B-A877-402E-B6E6-2F526160CB90}"/>
              </a:ext>
            </a:extLst>
          </p:cNvPr>
          <p:cNvSpPr>
            <a:spLocks noGrp="1"/>
          </p:cNvSpPr>
          <p:nvPr>
            <p:ph type="title"/>
          </p:nvPr>
        </p:nvSpPr>
        <p:spPr/>
        <p:txBody>
          <a:bodyPr>
            <a:normAutofit/>
          </a:bodyPr>
          <a:lstStyle/>
          <a:p>
            <a:pPr algn="ctr"/>
            <a:r>
              <a:rPr lang="en-US" sz="3600" b="1" dirty="0">
                <a:solidFill>
                  <a:schemeClr val="accent1">
                    <a:lumMod val="40000"/>
                    <a:lumOff val="60000"/>
                  </a:schemeClr>
                </a:solidFill>
                <a:latin typeface="Century Gothic" panose="020B0502020202020204" pitchFamily="34" charset="0"/>
              </a:rPr>
              <a:t>Flowchart for the program</a:t>
            </a:r>
            <a:endParaRPr lang="en-GB" sz="3600" b="1" dirty="0">
              <a:solidFill>
                <a:schemeClr val="accent1">
                  <a:lumMod val="40000"/>
                  <a:lumOff val="60000"/>
                </a:schemeClr>
              </a:solidFill>
              <a:latin typeface="Century Gothic" panose="020B0502020202020204" pitchFamily="34" charset="0"/>
            </a:endParaRPr>
          </a:p>
        </p:txBody>
      </p:sp>
      <p:pic>
        <p:nvPicPr>
          <p:cNvPr id="6" name="Content Placeholder 5">
            <a:extLst>
              <a:ext uri="{FF2B5EF4-FFF2-40B4-BE49-F238E27FC236}">
                <a16:creationId xmlns:a16="http://schemas.microsoft.com/office/drawing/2014/main" id="{452FDB80-DB77-47AC-97D4-EFC9678C6B8A}"/>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685800" y="1819835"/>
            <a:ext cx="4983957" cy="4715436"/>
          </a:xfrm>
        </p:spPr>
      </p:pic>
      <p:pic>
        <p:nvPicPr>
          <p:cNvPr id="8" name="Content Placeholder 7">
            <a:extLst>
              <a:ext uri="{FF2B5EF4-FFF2-40B4-BE49-F238E27FC236}">
                <a16:creationId xmlns:a16="http://schemas.microsoft.com/office/drawing/2014/main" id="{F947B834-747C-4C79-8735-693811C7441A}"/>
              </a:ext>
            </a:extLst>
          </p:cNvPr>
          <p:cNvPicPr>
            <a:picLocks noGrp="1" noChangeAspect="1"/>
          </p:cNvPicPr>
          <p:nvPr>
            <p:ph sz="half" idx="2"/>
          </p:nvPr>
        </p:nvPicPr>
        <p:blipFill>
          <a:blip r:embed="rId5">
            <a:extLst>
              <a:ext uri="{28A0092B-C50C-407E-A947-70E740481C1C}">
                <a14:useLocalDpi xmlns:a14="http://schemas.microsoft.com/office/drawing/2010/main" val="0"/>
              </a:ext>
            </a:extLst>
          </a:blip>
          <a:stretch>
            <a:fillRect/>
          </a:stretch>
        </p:blipFill>
        <p:spPr>
          <a:xfrm>
            <a:off x="5669756" y="1819835"/>
            <a:ext cx="5428550" cy="4715436"/>
          </a:xfr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855069569"/>
      </p:ext>
    </p:extLst>
  </p:cSld>
  <p:clrMapOvr>
    <a:masterClrMapping/>
  </p:clrMapOvr>
  <p:transition spd="slow" advTm="5035">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11314" y="365125"/>
            <a:ext cx="8742485" cy="1325563"/>
          </a:xfrm>
        </p:spPr>
        <p:txBody>
          <a:bodyPr/>
          <a:lstStyle/>
          <a:p>
            <a:r>
              <a:rPr lang="en-US" dirty="0"/>
              <a:t>brief INTRODUCTION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24319650"/>
              </p:ext>
            </p:extLst>
          </p:nvPr>
        </p:nvGraphicFramePr>
        <p:xfrm>
          <a:off x="331694" y="1916724"/>
          <a:ext cx="5259304" cy="4023360"/>
        </p:xfrm>
        <a:graphic>
          <a:graphicData uri="http://schemas.openxmlformats.org/drawingml/2006/table">
            <a:tbl>
              <a:tblPr>
                <a:tableStyleId>{5C22544A-7EE6-4342-B048-85BDC9FD1C3A}</a:tableStyleId>
              </a:tblPr>
              <a:tblGrid>
                <a:gridCol w="25400">
                  <a:extLst>
                    <a:ext uri="{9D8B030D-6E8A-4147-A177-3AD203B41FA5}">
                      <a16:colId xmlns:a16="http://schemas.microsoft.com/office/drawing/2014/main" val="4237569502"/>
                    </a:ext>
                  </a:extLst>
                </a:gridCol>
                <a:gridCol w="5233904">
                  <a:extLst>
                    <a:ext uri="{9D8B030D-6E8A-4147-A177-3AD203B41FA5}">
                      <a16:colId xmlns:a16="http://schemas.microsoft.com/office/drawing/2014/main" val="3602244592"/>
                    </a:ext>
                  </a:extLst>
                </a:gridCol>
              </a:tblGrid>
              <a:tr h="3677252">
                <a:tc>
                  <a:txBody>
                    <a:bodyPr/>
                    <a:lstStyle/>
                    <a:p>
                      <a:pPr>
                        <a:spcAft>
                          <a:spcPts val="0"/>
                        </a:spcAft>
                      </a:pPr>
                      <a:r>
                        <a:rPr lang="en-US" sz="1200">
                          <a:effectLst/>
                        </a:rPr>
                        <a:t> </a:t>
                      </a:r>
                      <a:endParaRPr lang="en-US" sz="1200">
                        <a:effectLst/>
                        <a:latin typeface="Georgia" panose="02040502050405020303" pitchFamily="18" charset="0"/>
                        <a:ea typeface="Georgia" panose="02040502050405020303" pitchFamily="18" charset="0"/>
                        <a:cs typeface="Times New Roman" panose="02020603050405020304" pitchFamily="18" charset="0"/>
                      </a:endParaRPr>
                    </a:p>
                  </a:txBody>
                  <a:tcPr marL="0" marR="0" marT="0" marB="0">
                    <a:solidFill>
                      <a:srgbClr val="FFFF00"/>
                    </a:solidFill>
                  </a:tcPr>
                </a:tc>
                <a:tc>
                  <a:txBody>
                    <a:bodyPr/>
                    <a:lstStyle/>
                    <a:p>
                      <a:pPr>
                        <a:spcAft>
                          <a:spcPts val="0"/>
                        </a:spcAft>
                      </a:pPr>
                      <a:r>
                        <a:rPr lang="en-US" sz="2400" dirty="0">
                          <a:effectLst/>
                        </a:rPr>
                        <a:t>Our project is an Automated Teller Machine (ATM) which is used daily by many people to perform money related transactions. We chose this particular topic because it tests wide range of skills of the programmers as it uses: arrays, different library functions and also involves complex logic to make it work together. </a:t>
                      </a:r>
                    </a:p>
                    <a:p>
                      <a:pPr>
                        <a:spcAft>
                          <a:spcPts val="0"/>
                        </a:spcAft>
                      </a:pPr>
                      <a:r>
                        <a:rPr lang="en-US" sz="2400" dirty="0">
                          <a:effectLst/>
                        </a:rPr>
                        <a:t> </a:t>
                      </a:r>
                      <a:endParaRPr lang="en-US" sz="2400" dirty="0">
                        <a:effectLst/>
                        <a:latin typeface="Georgia" panose="02040502050405020303" pitchFamily="18" charset="0"/>
                        <a:ea typeface="Georgia" panose="02040502050405020303" pitchFamily="18" charset="0"/>
                        <a:cs typeface="Times New Roman" panose="02020603050405020304" pitchFamily="18" charset="0"/>
                      </a:endParaRPr>
                    </a:p>
                  </a:txBody>
                  <a:tcPr marL="0" marR="0" marT="0" marB="0">
                    <a:solidFill>
                      <a:srgbClr val="FFFF00"/>
                    </a:solidFill>
                  </a:tcPr>
                </a:tc>
                <a:extLst>
                  <a:ext uri="{0D108BD9-81ED-4DB2-BD59-A6C34878D82A}">
                    <a16:rowId xmlns:a16="http://schemas.microsoft.com/office/drawing/2014/main" val="2925723730"/>
                  </a:ext>
                </a:extLst>
              </a:tr>
            </a:tbl>
          </a:graphicData>
        </a:graphic>
      </p:graphicFrame>
      <p:pic>
        <p:nvPicPr>
          <p:cNvPr id="8" name="Picture 7">
            <a:extLst>
              <a:ext uri="{FF2B5EF4-FFF2-40B4-BE49-F238E27FC236}">
                <a16:creationId xmlns:a16="http://schemas.microsoft.com/office/drawing/2014/main" id="{F608815F-6565-4FF4-BAE0-B16E90DCE8D7}"/>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xmlns="" r:id="rId5"/>
              </a:ext>
            </a:extLst>
          </a:blip>
          <a:stretch>
            <a:fillRect/>
          </a:stretch>
        </p:blipFill>
        <p:spPr>
          <a:xfrm>
            <a:off x="5590997" y="1916723"/>
            <a:ext cx="5762801" cy="4023359"/>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072178109"/>
      </p:ext>
    </p:extLst>
  </p:cSld>
  <p:clrMapOvr>
    <a:masterClrMapping/>
  </p:clrMapOvr>
  <p:transition spd="slow" advTm="321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Salient Features of the ATM:</a:t>
            </a:r>
          </a:p>
        </p:txBody>
      </p:sp>
      <p:sp>
        <p:nvSpPr>
          <p:cNvPr id="3" name="Content Placeholder 2"/>
          <p:cNvSpPr>
            <a:spLocks noGrp="1"/>
          </p:cNvSpPr>
          <p:nvPr>
            <p:ph idx="1"/>
          </p:nvPr>
        </p:nvSpPr>
        <p:spPr>
          <a:xfrm>
            <a:off x="192741" y="2248349"/>
            <a:ext cx="7848600" cy="4024125"/>
          </a:xfrm>
        </p:spPr>
        <p:txBody>
          <a:bodyPr>
            <a:normAutofit fontScale="55000" lnSpcReduction="20000"/>
          </a:bodyPr>
          <a:lstStyle/>
          <a:p>
            <a:r>
              <a:rPr lang="en-US" dirty="0">
                <a:solidFill>
                  <a:schemeClr val="accent1">
                    <a:lumMod val="75000"/>
                  </a:schemeClr>
                </a:solidFill>
                <a:latin typeface="Arial Black" panose="020B0A04020102020204" pitchFamily="34" charset="0"/>
                <a:ea typeface="Tahoma" panose="020B0604030504040204" pitchFamily="34" charset="0"/>
                <a:cs typeface="Tahoma" panose="020B0604030504040204" pitchFamily="34" charset="0"/>
              </a:rPr>
              <a:t>User Authentication:</a:t>
            </a:r>
          </a:p>
          <a:p>
            <a:pPr marL="0" indent="0">
              <a:buNone/>
            </a:pPr>
            <a:r>
              <a:rPr lang="en-US" dirty="0"/>
              <a:t>                   1.Users will log in using their Account ID and PIN.</a:t>
            </a:r>
          </a:p>
          <a:p>
            <a:pPr marL="0" indent="0">
              <a:buNone/>
            </a:pPr>
            <a:r>
              <a:rPr lang="en-US" dirty="0"/>
              <a:t>                   2.After three failed attempts, the system will lock the account.</a:t>
            </a:r>
          </a:p>
          <a:p>
            <a:r>
              <a:rPr lang="en-US" dirty="0">
                <a:solidFill>
                  <a:schemeClr val="accent2"/>
                </a:solidFill>
                <a:latin typeface="Arial Black" panose="020B0A04020102020204" pitchFamily="34" charset="0"/>
                <a:ea typeface="Tahoma" panose="020B0604030504040204" pitchFamily="34" charset="0"/>
                <a:cs typeface="Tahoma" panose="020B0604030504040204" pitchFamily="34" charset="0"/>
              </a:rPr>
              <a:t>Account Management:</a:t>
            </a:r>
          </a:p>
          <a:p>
            <a:pPr marL="0" indent="0">
              <a:buNone/>
            </a:pPr>
            <a:r>
              <a:rPr lang="en-US" dirty="0"/>
              <a:t>                   1.Users can check their balance.</a:t>
            </a:r>
          </a:p>
          <a:p>
            <a:pPr marL="0" indent="0">
              <a:buNone/>
            </a:pPr>
            <a:r>
              <a:rPr lang="en-US" dirty="0"/>
              <a:t>                   2.Users can view transaction history (deposits and withdrawals).</a:t>
            </a:r>
          </a:p>
          <a:p>
            <a:r>
              <a:rPr lang="en-US" dirty="0">
                <a:solidFill>
                  <a:schemeClr val="accent3">
                    <a:lumMod val="60000"/>
                    <a:lumOff val="40000"/>
                  </a:schemeClr>
                </a:solidFill>
                <a:latin typeface="Arial Black" panose="020B0A04020102020204" pitchFamily="34" charset="0"/>
                <a:ea typeface="Tahoma" panose="020B0604030504040204" pitchFamily="34" charset="0"/>
                <a:cs typeface="Tahoma" panose="020B0604030504040204" pitchFamily="34" charset="0"/>
              </a:rPr>
              <a:t>Withdrawal and Deposit:</a:t>
            </a:r>
          </a:p>
          <a:p>
            <a:pPr marL="0" indent="0">
              <a:buNone/>
            </a:pPr>
            <a:r>
              <a:rPr lang="en-US" dirty="0"/>
              <a:t>                   1.Users can withdraw funds from their account if the balance is sufficient.</a:t>
            </a:r>
          </a:p>
          <a:p>
            <a:pPr marL="0" indent="0">
              <a:buNone/>
            </a:pPr>
            <a:r>
              <a:rPr lang="en-US" dirty="0"/>
              <a:t>                   2.Users can deposit money into their account, updating the balance immediately.</a:t>
            </a:r>
          </a:p>
          <a:p>
            <a:r>
              <a:rPr lang="en-US" dirty="0">
                <a:solidFill>
                  <a:schemeClr val="accent4"/>
                </a:solidFill>
                <a:latin typeface="Arial Black" panose="020B0A04020102020204" pitchFamily="34" charset="0"/>
                <a:ea typeface="Tahoma" panose="020B0604030504040204" pitchFamily="34" charset="0"/>
                <a:cs typeface="Tahoma" panose="020B0604030504040204" pitchFamily="34" charset="0"/>
              </a:rPr>
              <a:t>Transaction Logging:</a:t>
            </a:r>
          </a:p>
          <a:p>
            <a:pPr marL="0" indent="0">
              <a:buNone/>
            </a:pPr>
            <a:r>
              <a:rPr lang="en-US" dirty="0"/>
              <a:t>                   1. Every transaction (deposit or withdrawal) will be recorded in a log file using file handling.</a:t>
            </a:r>
          </a:p>
          <a:p>
            <a:r>
              <a:rPr lang="en-US" dirty="0">
                <a:solidFill>
                  <a:srgbClr val="00B0F0"/>
                </a:solidFill>
                <a:latin typeface="Arial Black" panose="020B0A04020102020204" pitchFamily="34" charset="0"/>
                <a:ea typeface="Tahoma" panose="020B0604030504040204" pitchFamily="34" charset="0"/>
                <a:cs typeface="Tahoma" panose="020B0604030504040204" pitchFamily="34" charset="0"/>
              </a:rPr>
              <a:t>Security:</a:t>
            </a:r>
          </a:p>
          <a:p>
            <a:pPr marL="0" indent="0">
              <a:buNone/>
            </a:pPr>
            <a:r>
              <a:rPr lang="en-US" dirty="0"/>
              <a:t>                   1. PIN authentication ensures that only authorized users can access the system.</a:t>
            </a:r>
          </a:p>
          <a:p>
            <a:r>
              <a:rPr lang="en-US" dirty="0">
                <a:solidFill>
                  <a:schemeClr val="accent6"/>
                </a:solidFill>
                <a:latin typeface="Arial Black" panose="020B0A04020102020204" pitchFamily="34" charset="0"/>
                <a:ea typeface="Tahoma" panose="020B0604030504040204" pitchFamily="34" charset="0"/>
                <a:cs typeface="Tahoma" panose="020B0604030504040204" pitchFamily="34" charset="0"/>
              </a:rPr>
              <a:t>Exit and Logoff:</a:t>
            </a:r>
          </a:p>
          <a:p>
            <a:pPr marL="0" indent="0">
              <a:buNone/>
            </a:pPr>
            <a:r>
              <a:rPr lang="en-US" dirty="0"/>
              <a:t>                   1. Users will be able to log out after completing their transactions.</a:t>
            </a:r>
          </a:p>
        </p:txBody>
      </p:sp>
      <p:pic>
        <p:nvPicPr>
          <p:cNvPr id="5" name="Picture 4">
            <a:extLst>
              <a:ext uri="{FF2B5EF4-FFF2-40B4-BE49-F238E27FC236}">
                <a16:creationId xmlns:a16="http://schemas.microsoft.com/office/drawing/2014/main" id="{8843A846-42CB-475C-9AFE-ABD29CF87043}"/>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xmlns="" r:id="rId5"/>
              </a:ext>
            </a:extLst>
          </a:blip>
          <a:stretch>
            <a:fillRect/>
          </a:stretch>
        </p:blipFill>
        <p:spPr>
          <a:xfrm>
            <a:off x="7862047" y="2248349"/>
            <a:ext cx="4222376" cy="3845278"/>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3579904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6287">
        <p15:prstTrans prst="fallOver"/>
      </p:transition>
    </mc:Choice>
    <mc:Fallback>
      <p:transition spd="slow" advTm="62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TECHNICAL REQUIRNMENTs</a:t>
            </a:r>
          </a:p>
        </p:txBody>
      </p:sp>
      <p:sp>
        <p:nvSpPr>
          <p:cNvPr id="3" name="Content Placeholder 2"/>
          <p:cNvSpPr>
            <a:spLocks noGrp="1"/>
          </p:cNvSpPr>
          <p:nvPr>
            <p:ph idx="1"/>
          </p:nvPr>
        </p:nvSpPr>
        <p:spPr/>
        <p:txBody>
          <a:bodyPr/>
          <a:lstStyle/>
          <a:p>
            <a:r>
              <a:rPr lang="en-US" dirty="0"/>
              <a:t>Language: C </a:t>
            </a:r>
          </a:p>
          <a:p>
            <a:r>
              <a:rPr lang="en-US" dirty="0"/>
              <a:t>Platform: Windows/Linux/Mac OS (console-based) </a:t>
            </a:r>
          </a:p>
          <a:p>
            <a:r>
              <a:rPr lang="en-US" dirty="0"/>
              <a:t>File Handling: For storing transaction logs. </a:t>
            </a:r>
          </a:p>
          <a:p>
            <a:r>
              <a:rPr lang="en-US" dirty="0"/>
              <a:t>Header File: </a:t>
            </a:r>
            <a:r>
              <a:rPr lang="en-US" dirty="0" err="1"/>
              <a:t>stdio.h</a:t>
            </a:r>
            <a:r>
              <a:rPr lang="en-US" dirty="0"/>
              <a:t> for standard input and output operations and other library functions for different purposes.</a:t>
            </a:r>
          </a:p>
        </p:txBody>
      </p:sp>
      <p:pic>
        <p:nvPicPr>
          <p:cNvPr id="5" name="Picture 4">
            <a:extLst>
              <a:ext uri="{FF2B5EF4-FFF2-40B4-BE49-F238E27FC236}">
                <a16:creationId xmlns:a16="http://schemas.microsoft.com/office/drawing/2014/main" id="{3D6A99BC-7253-417C-BC49-5B64430545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965" y="4491318"/>
            <a:ext cx="2949388" cy="1864526"/>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35963517"/>
      </p:ext>
    </p:extLst>
  </p:cSld>
  <p:clrMapOvr>
    <a:masterClrMapping/>
  </p:clrMapOvr>
  <p:transition spd="slow" advTm="236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0D076-C3FB-4387-8689-6ED9E1761760}"/>
              </a:ext>
            </a:extLst>
          </p:cNvPr>
          <p:cNvSpPr>
            <a:spLocks noGrp="1"/>
          </p:cNvSpPr>
          <p:nvPr>
            <p:ph type="title"/>
          </p:nvPr>
        </p:nvSpPr>
        <p:spPr>
          <a:xfrm>
            <a:off x="-627529" y="2782486"/>
            <a:ext cx="12667129" cy="1293028"/>
          </a:xfrm>
        </p:spPr>
        <p:txBody>
          <a:bodyPr>
            <a:normAutofit/>
          </a:bodyPr>
          <a:lstStyle/>
          <a:p>
            <a:r>
              <a:rPr lang="en-US" sz="4800" dirty="0">
                <a:highlight>
                  <a:srgbClr val="000080"/>
                </a:highlight>
                <a:latin typeface="Bahnschrift" panose="020B0502040204020203" pitchFamily="34" charset="0"/>
              </a:rPr>
              <a:t>NOW OVER TO EXPLANATION OF THE CODE</a:t>
            </a:r>
            <a:endParaRPr lang="en-GB" sz="4800" dirty="0">
              <a:highlight>
                <a:srgbClr val="000080"/>
              </a:highlight>
              <a:latin typeface="Bahnschrift" panose="020B0502040204020203"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988597938"/>
      </p:ext>
    </p:extLst>
  </p:cSld>
  <p:clrMapOvr>
    <a:masterClrMapping/>
  </p:clrMapOvr>
  <mc:AlternateContent xmlns:mc="http://schemas.openxmlformats.org/markup-compatibility/2006">
    <mc:Choice xmlns:p14="http://schemas.microsoft.com/office/powerpoint/2010/main" Requires="p14">
      <p:transition spd="slow" p14:dur="3400" advTm="695">
        <p14:reveal/>
      </p:transition>
    </mc:Choice>
    <mc:Fallback>
      <p:transition spd="slow" advTm="6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573BE-2416-47F6-9461-2C17CF8EA2D1}"/>
              </a:ext>
            </a:extLst>
          </p:cNvPr>
          <p:cNvSpPr>
            <a:spLocks noGrp="1"/>
          </p:cNvSpPr>
          <p:nvPr>
            <p:ph type="title"/>
          </p:nvPr>
        </p:nvSpPr>
        <p:spPr>
          <a:xfrm>
            <a:off x="2895600" y="764373"/>
            <a:ext cx="8610600" cy="786521"/>
          </a:xfrm>
        </p:spPr>
        <p:txBody>
          <a:bodyPr>
            <a:normAutofit fontScale="90000"/>
          </a:bodyPr>
          <a:lstStyle/>
          <a:p>
            <a:pPr algn="ctr"/>
            <a:r>
              <a:rPr lang="en-US" sz="3200" b="1" dirty="0">
                <a:solidFill>
                  <a:srgbClr val="476166"/>
                </a:solidFill>
                <a:effectLst/>
                <a:latin typeface="Century Gothic" panose="020B0502020202020204" pitchFamily="34" charset="0"/>
              </a:rPr>
              <a:t/>
            </a:r>
            <a:br>
              <a:rPr lang="en-US" sz="3200" b="1" dirty="0">
                <a:solidFill>
                  <a:srgbClr val="476166"/>
                </a:solidFill>
                <a:effectLst/>
                <a:latin typeface="Century Gothic" panose="020B0502020202020204" pitchFamily="34" charset="0"/>
              </a:rPr>
            </a:br>
            <a:r>
              <a:rPr lang="en-US" sz="3200" b="1" dirty="0">
                <a:solidFill>
                  <a:srgbClr val="476166"/>
                </a:solidFill>
                <a:effectLst/>
                <a:latin typeface="Century Gothic" panose="020B0502020202020204" pitchFamily="34" charset="0"/>
              </a:rPr>
              <a:t/>
            </a:r>
            <a:br>
              <a:rPr lang="en-US" sz="3200" b="1" dirty="0">
                <a:solidFill>
                  <a:srgbClr val="476166"/>
                </a:solidFill>
                <a:effectLst/>
                <a:latin typeface="Century Gothic" panose="020B0502020202020204" pitchFamily="34" charset="0"/>
              </a:rPr>
            </a:br>
            <a:r>
              <a:rPr lang="en-US" sz="3200" b="1" dirty="0">
                <a:solidFill>
                  <a:schemeClr val="accent1">
                    <a:lumMod val="40000"/>
                    <a:lumOff val="60000"/>
                  </a:schemeClr>
                </a:solidFill>
                <a:effectLst/>
                <a:latin typeface="Century Gothic" panose="020B0502020202020204" pitchFamily="34" charset="0"/>
              </a:rPr>
              <a:t>Headers and macros</a:t>
            </a:r>
            <a:r>
              <a:rPr lang="en-GB" sz="3200" b="1" dirty="0">
                <a:solidFill>
                  <a:srgbClr val="476166"/>
                </a:solidFill>
                <a:effectLst/>
                <a:latin typeface="Century Gothic" panose="020B0502020202020204" pitchFamily="34" charset="0"/>
              </a:rPr>
              <a:t/>
            </a:r>
            <a:br>
              <a:rPr lang="en-GB" sz="3200" b="1" dirty="0">
                <a:solidFill>
                  <a:srgbClr val="476166"/>
                </a:solidFill>
                <a:effectLst/>
                <a:latin typeface="Century Gothic" panose="020B0502020202020204" pitchFamily="34" charset="0"/>
              </a:rPr>
            </a:br>
            <a:endParaRPr lang="en-GB" sz="6000" dirty="0"/>
          </a:p>
        </p:txBody>
      </p:sp>
      <p:sp>
        <p:nvSpPr>
          <p:cNvPr id="3" name="Content Placeholder 2">
            <a:extLst>
              <a:ext uri="{FF2B5EF4-FFF2-40B4-BE49-F238E27FC236}">
                <a16:creationId xmlns:a16="http://schemas.microsoft.com/office/drawing/2014/main" id="{650C2BE8-B4CD-4D73-8722-23AA64E78C49}"/>
              </a:ext>
            </a:extLst>
          </p:cNvPr>
          <p:cNvSpPr>
            <a:spLocks noGrp="1"/>
          </p:cNvSpPr>
          <p:nvPr>
            <p:ph sz="half" idx="1"/>
          </p:nvPr>
        </p:nvSpPr>
        <p:spPr/>
        <p:txBody>
          <a:bodyPr>
            <a:normAutofit fontScale="92500"/>
          </a:bodyPr>
          <a:lstStyle/>
          <a:p>
            <a:pPr marL="0" indent="0">
              <a:buNone/>
            </a:pPr>
            <a:r>
              <a:rPr lang="en-GB" dirty="0">
                <a:solidFill>
                  <a:schemeClr val="accent2">
                    <a:lumMod val="75000"/>
                  </a:schemeClr>
                </a:solidFill>
              </a:rPr>
              <a:t>#include &lt;</a:t>
            </a:r>
            <a:r>
              <a:rPr lang="en-GB" dirty="0" err="1">
                <a:solidFill>
                  <a:schemeClr val="accent2">
                    <a:lumMod val="75000"/>
                  </a:schemeClr>
                </a:solidFill>
              </a:rPr>
              <a:t>stdio.h</a:t>
            </a:r>
            <a:r>
              <a:rPr lang="en-GB" dirty="0">
                <a:solidFill>
                  <a:schemeClr val="accent2">
                    <a:lumMod val="75000"/>
                  </a:schemeClr>
                </a:solidFill>
              </a:rPr>
              <a:t>&gt;</a:t>
            </a:r>
          </a:p>
          <a:p>
            <a:pPr marL="0" indent="0">
              <a:buNone/>
            </a:pPr>
            <a:r>
              <a:rPr lang="en-GB" dirty="0">
                <a:solidFill>
                  <a:schemeClr val="accent2">
                    <a:lumMod val="75000"/>
                  </a:schemeClr>
                </a:solidFill>
              </a:rPr>
              <a:t>#include &lt;</a:t>
            </a:r>
            <a:r>
              <a:rPr lang="en-GB" dirty="0" err="1">
                <a:solidFill>
                  <a:schemeClr val="accent2">
                    <a:lumMod val="75000"/>
                  </a:schemeClr>
                </a:solidFill>
              </a:rPr>
              <a:t>stdlib.h</a:t>
            </a:r>
            <a:r>
              <a:rPr lang="en-GB" dirty="0">
                <a:solidFill>
                  <a:schemeClr val="accent2">
                    <a:lumMod val="75000"/>
                  </a:schemeClr>
                </a:solidFill>
              </a:rPr>
              <a:t>&gt;</a:t>
            </a:r>
          </a:p>
          <a:p>
            <a:pPr marL="0" indent="0">
              <a:buNone/>
            </a:pPr>
            <a:r>
              <a:rPr lang="en-GB" dirty="0">
                <a:solidFill>
                  <a:schemeClr val="accent2">
                    <a:lumMod val="75000"/>
                  </a:schemeClr>
                </a:solidFill>
              </a:rPr>
              <a:t>#include &lt;</a:t>
            </a:r>
            <a:r>
              <a:rPr lang="en-GB" dirty="0" err="1">
                <a:solidFill>
                  <a:schemeClr val="accent2">
                    <a:lumMod val="75000"/>
                  </a:schemeClr>
                </a:solidFill>
              </a:rPr>
              <a:t>string.h</a:t>
            </a:r>
            <a:r>
              <a:rPr lang="en-GB" dirty="0">
                <a:solidFill>
                  <a:schemeClr val="accent2">
                    <a:lumMod val="75000"/>
                  </a:schemeClr>
                </a:solidFill>
              </a:rPr>
              <a:t>&gt;</a:t>
            </a:r>
          </a:p>
          <a:p>
            <a:pPr marL="0" indent="0">
              <a:buNone/>
            </a:pPr>
            <a:endParaRPr lang="en-GB" dirty="0"/>
          </a:p>
          <a:p>
            <a:pPr marL="0" indent="0">
              <a:buNone/>
            </a:pPr>
            <a:r>
              <a:rPr lang="en-GB" dirty="0">
                <a:solidFill>
                  <a:schemeClr val="accent1">
                    <a:lumMod val="40000"/>
                    <a:lumOff val="60000"/>
                  </a:schemeClr>
                </a:solidFill>
              </a:rPr>
              <a:t>#define FILE_NAME "text.txt"</a:t>
            </a:r>
          </a:p>
          <a:p>
            <a:pPr marL="0" indent="0">
              <a:buNone/>
            </a:pPr>
            <a:r>
              <a:rPr lang="en-GB" dirty="0">
                <a:solidFill>
                  <a:schemeClr val="accent1">
                    <a:lumMod val="40000"/>
                    <a:lumOff val="60000"/>
                  </a:schemeClr>
                </a:solidFill>
              </a:rPr>
              <a:t>#define MAX_ACCOUNTS 10</a:t>
            </a:r>
          </a:p>
          <a:p>
            <a:endParaRPr lang="en-GB" dirty="0"/>
          </a:p>
        </p:txBody>
      </p:sp>
      <p:sp>
        <p:nvSpPr>
          <p:cNvPr id="4" name="Content Placeholder 3">
            <a:extLst>
              <a:ext uri="{FF2B5EF4-FFF2-40B4-BE49-F238E27FC236}">
                <a16:creationId xmlns:a16="http://schemas.microsoft.com/office/drawing/2014/main" id="{3CA71E96-3802-4F27-BBD9-166B31160D2B}"/>
              </a:ext>
            </a:extLst>
          </p:cNvPr>
          <p:cNvSpPr>
            <a:spLocks noGrp="1"/>
          </p:cNvSpPr>
          <p:nvPr>
            <p:ph sz="half" idx="2"/>
          </p:nvPr>
        </p:nvSpPr>
        <p:spPr>
          <a:xfrm>
            <a:off x="6172200" y="2194560"/>
            <a:ext cx="5334000" cy="4340712"/>
          </a:xfrm>
        </p:spPr>
        <p:txBody>
          <a:bodyPr>
            <a:normAutofit fontScale="92500"/>
          </a:bodyPr>
          <a:lstStyle/>
          <a:p>
            <a:pPr marL="0" indent="0">
              <a:buNone/>
            </a:pPr>
            <a:r>
              <a:rPr lang="en-US" dirty="0">
                <a:solidFill>
                  <a:schemeClr val="accent5">
                    <a:lumMod val="20000"/>
                    <a:lumOff val="80000"/>
                  </a:schemeClr>
                </a:solidFill>
              </a:rPr>
              <a:t>•  </a:t>
            </a:r>
            <a:r>
              <a:rPr lang="en-US" dirty="0" err="1">
                <a:solidFill>
                  <a:schemeClr val="accent5">
                    <a:lumMod val="20000"/>
                    <a:lumOff val="80000"/>
                  </a:schemeClr>
                </a:solidFill>
              </a:rPr>
              <a:t>stdio.h</a:t>
            </a:r>
            <a:r>
              <a:rPr lang="en-US" dirty="0">
                <a:solidFill>
                  <a:schemeClr val="accent5">
                    <a:lumMod val="20000"/>
                    <a:lumOff val="80000"/>
                  </a:schemeClr>
                </a:solidFill>
              </a:rPr>
              <a:t> — input/output (</a:t>
            </a:r>
            <a:r>
              <a:rPr lang="en-US" dirty="0" err="1">
                <a:solidFill>
                  <a:schemeClr val="accent5">
                    <a:lumMod val="20000"/>
                    <a:lumOff val="80000"/>
                  </a:schemeClr>
                </a:solidFill>
              </a:rPr>
              <a:t>printf</a:t>
            </a:r>
            <a:r>
              <a:rPr lang="en-US" dirty="0">
                <a:solidFill>
                  <a:schemeClr val="accent5">
                    <a:lumMod val="20000"/>
                    <a:lumOff val="80000"/>
                  </a:schemeClr>
                </a:solidFill>
              </a:rPr>
              <a:t>, </a:t>
            </a:r>
            <a:r>
              <a:rPr lang="en-US" dirty="0" err="1">
                <a:solidFill>
                  <a:schemeClr val="accent5">
                    <a:lumMod val="20000"/>
                    <a:lumOff val="80000"/>
                  </a:schemeClr>
                </a:solidFill>
              </a:rPr>
              <a:t>scanf</a:t>
            </a:r>
            <a:r>
              <a:rPr lang="en-US" dirty="0">
                <a:solidFill>
                  <a:schemeClr val="accent5">
                    <a:lumMod val="20000"/>
                    <a:lumOff val="80000"/>
                  </a:schemeClr>
                </a:solidFill>
              </a:rPr>
              <a:t>, FILE I/O).</a:t>
            </a:r>
          </a:p>
          <a:p>
            <a:pPr marL="0" indent="0">
              <a:buNone/>
            </a:pPr>
            <a:r>
              <a:rPr lang="en-US" dirty="0">
                <a:solidFill>
                  <a:schemeClr val="accent5">
                    <a:lumMod val="20000"/>
                    <a:lumOff val="80000"/>
                  </a:schemeClr>
                </a:solidFill>
              </a:rPr>
              <a:t>•  </a:t>
            </a:r>
            <a:r>
              <a:rPr lang="en-US" dirty="0" err="1">
                <a:solidFill>
                  <a:schemeClr val="accent5">
                    <a:lumMod val="20000"/>
                    <a:lumOff val="80000"/>
                  </a:schemeClr>
                </a:solidFill>
              </a:rPr>
              <a:t>stdlib.h</a:t>
            </a:r>
            <a:r>
              <a:rPr lang="en-US" dirty="0">
                <a:solidFill>
                  <a:schemeClr val="accent5">
                    <a:lumMod val="20000"/>
                    <a:lumOff val="80000"/>
                  </a:schemeClr>
                </a:solidFill>
              </a:rPr>
              <a:t> — general utilities (not strictly needed in your code as written, but often included for exit, malloc, etc.).</a:t>
            </a:r>
          </a:p>
          <a:p>
            <a:pPr marL="0" indent="0">
              <a:buNone/>
            </a:pPr>
            <a:r>
              <a:rPr lang="en-US" dirty="0">
                <a:solidFill>
                  <a:schemeClr val="accent5">
                    <a:lumMod val="20000"/>
                    <a:lumOff val="80000"/>
                  </a:schemeClr>
                </a:solidFill>
              </a:rPr>
              <a:t>•  </a:t>
            </a:r>
            <a:r>
              <a:rPr lang="en-US" dirty="0" err="1">
                <a:solidFill>
                  <a:schemeClr val="accent5">
                    <a:lumMod val="20000"/>
                    <a:lumOff val="80000"/>
                  </a:schemeClr>
                </a:solidFill>
              </a:rPr>
              <a:t>string.h</a:t>
            </a:r>
            <a:r>
              <a:rPr lang="en-US" dirty="0">
                <a:solidFill>
                  <a:schemeClr val="accent5">
                    <a:lumMod val="20000"/>
                    <a:lumOff val="80000"/>
                  </a:schemeClr>
                </a:solidFill>
              </a:rPr>
              <a:t> — string operations (not used heavily here but commonly included).</a:t>
            </a:r>
          </a:p>
          <a:p>
            <a:pPr marL="0" indent="0">
              <a:buNone/>
            </a:pPr>
            <a:r>
              <a:rPr lang="en-US" dirty="0">
                <a:solidFill>
                  <a:schemeClr val="accent5">
                    <a:lumMod val="20000"/>
                    <a:lumOff val="80000"/>
                  </a:schemeClr>
                </a:solidFill>
              </a:rPr>
              <a:t>•  FILE_NAME — filename used for reading/writing account data.</a:t>
            </a:r>
          </a:p>
          <a:p>
            <a:pPr marL="0" indent="0">
              <a:buNone/>
            </a:pPr>
            <a:r>
              <a:rPr lang="en-US" dirty="0">
                <a:solidFill>
                  <a:schemeClr val="accent5">
                    <a:lumMod val="20000"/>
                    <a:lumOff val="80000"/>
                  </a:schemeClr>
                </a:solidFill>
              </a:rPr>
              <a:t>•  MAX_ACCOUNTS — maximum accounts the program will load/store (array sizing and safety).</a:t>
            </a:r>
          </a:p>
          <a:p>
            <a:endParaRPr lang="en-GB"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931339131"/>
      </p:ext>
    </p:extLst>
  </p:cSld>
  <p:clrMapOvr>
    <a:masterClrMapping/>
  </p:clrMapOvr>
  <p:transition spd="slow" advTm="4824">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135DE-E26C-4B10-A20E-E52C622B57E1}"/>
              </a:ext>
            </a:extLst>
          </p:cNvPr>
          <p:cNvSpPr>
            <a:spLocks noGrp="1"/>
          </p:cNvSpPr>
          <p:nvPr>
            <p:ph type="title"/>
          </p:nvPr>
        </p:nvSpPr>
        <p:spPr/>
        <p:txBody>
          <a:bodyPr>
            <a:normAutofit fontScale="90000"/>
          </a:bodyPr>
          <a:lstStyle/>
          <a:p>
            <a:pPr algn="ctr"/>
            <a:r>
              <a:rPr lang="en-US" sz="2900" b="1" dirty="0">
                <a:solidFill>
                  <a:schemeClr val="accent1">
                    <a:lumMod val="40000"/>
                    <a:lumOff val="60000"/>
                  </a:schemeClr>
                </a:solidFill>
                <a:latin typeface="Century Gothic" panose="020B0502020202020204" pitchFamily="34" charset="0"/>
              </a:rPr>
              <a:t/>
            </a:r>
            <a:br>
              <a:rPr lang="en-US" sz="2900" b="1" dirty="0">
                <a:solidFill>
                  <a:schemeClr val="accent1">
                    <a:lumMod val="40000"/>
                    <a:lumOff val="60000"/>
                  </a:schemeClr>
                </a:solidFill>
                <a:latin typeface="Century Gothic" panose="020B0502020202020204" pitchFamily="34" charset="0"/>
              </a:rPr>
            </a:br>
            <a:r>
              <a:rPr lang="en-US" sz="2900" b="1" dirty="0">
                <a:solidFill>
                  <a:schemeClr val="accent1">
                    <a:lumMod val="40000"/>
                    <a:lumOff val="60000"/>
                  </a:schemeClr>
                </a:solidFill>
                <a:latin typeface="Century Gothic" panose="020B0502020202020204" pitchFamily="34" charset="0"/>
              </a:rPr>
              <a:t>Data structures</a:t>
            </a:r>
            <a:r>
              <a:rPr lang="en-GB" sz="1800" dirty="0">
                <a:effectLst/>
                <a:latin typeface="Georgia" panose="02040502050405020303" pitchFamily="18" charset="0"/>
                <a:ea typeface="Georgia" panose="02040502050405020303" pitchFamily="18" charset="0"/>
                <a:cs typeface="Times New Roman" panose="02020603050405020304" pitchFamily="18" charset="0"/>
              </a:rPr>
              <a:t/>
            </a:r>
            <a:br>
              <a:rPr lang="en-GB" sz="1800" dirty="0">
                <a:effectLst/>
                <a:latin typeface="Georgia" panose="02040502050405020303" pitchFamily="18" charset="0"/>
                <a:ea typeface="Georgia" panose="02040502050405020303" pitchFamily="18" charset="0"/>
                <a:cs typeface="Times New Roman" panose="02020603050405020304" pitchFamily="18" charset="0"/>
              </a:rPr>
            </a:br>
            <a:endParaRPr lang="en-GB" dirty="0"/>
          </a:p>
        </p:txBody>
      </p:sp>
      <p:sp>
        <p:nvSpPr>
          <p:cNvPr id="3" name="Content Placeholder 2">
            <a:extLst>
              <a:ext uri="{FF2B5EF4-FFF2-40B4-BE49-F238E27FC236}">
                <a16:creationId xmlns:a16="http://schemas.microsoft.com/office/drawing/2014/main" id="{01E95B42-BED8-4A1F-A09D-2B7824F42C14}"/>
              </a:ext>
            </a:extLst>
          </p:cNvPr>
          <p:cNvSpPr>
            <a:spLocks noGrp="1"/>
          </p:cNvSpPr>
          <p:nvPr>
            <p:ph sz="half" idx="1"/>
          </p:nvPr>
        </p:nvSpPr>
        <p:spPr/>
        <p:txBody>
          <a:bodyPr>
            <a:normAutofit lnSpcReduction="10000"/>
          </a:bodyPr>
          <a:lstStyle/>
          <a:p>
            <a:pPr marL="0" indent="0">
              <a:buNone/>
            </a:pPr>
            <a:r>
              <a:rPr lang="en-US"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rPr>
              <a:t>typedef struct {</a:t>
            </a:r>
          </a:p>
          <a:p>
            <a:pPr marL="0" indent="0">
              <a:buNone/>
            </a:pPr>
            <a:r>
              <a:rPr lang="en-US"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rPr>
              <a:t>int pin;</a:t>
            </a:r>
          </a:p>
          <a:p>
            <a:pPr marL="0" indent="0">
              <a:buNone/>
            </a:pPr>
            <a:r>
              <a:rPr lang="en-US"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rPr>
              <a:t>    char name[50];</a:t>
            </a:r>
          </a:p>
          <a:p>
            <a:pPr marL="0" indent="0">
              <a:buNone/>
            </a:pPr>
            <a:r>
              <a:rPr lang="en-US"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rPr>
              <a:t>    float balance;</a:t>
            </a:r>
          </a:p>
          <a:p>
            <a:pPr marL="0" indent="0">
              <a:buNone/>
            </a:pPr>
            <a:r>
              <a:rPr lang="en-US"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rPr>
              <a:t>} Account;</a:t>
            </a:r>
          </a:p>
          <a:p>
            <a:pPr marL="0" indent="0">
              <a:buNone/>
            </a:pPr>
            <a:endParaRPr lang="en-US"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endParaRPr>
          </a:p>
          <a:p>
            <a:pPr marL="0" indent="0">
              <a:buNone/>
            </a:pPr>
            <a:r>
              <a:rPr lang="en-US"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rPr>
              <a:t>typedef struct {</a:t>
            </a:r>
          </a:p>
          <a:p>
            <a:pPr marL="0" indent="0">
              <a:buNone/>
            </a:pPr>
            <a:r>
              <a:rPr lang="en-US"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rPr>
              <a:t>    Account accounts[MAX_ACCOUNTS];</a:t>
            </a:r>
          </a:p>
          <a:p>
            <a:pPr marL="0" indent="0">
              <a:buNone/>
            </a:pPr>
            <a:r>
              <a:rPr lang="en-US"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rPr>
              <a:t>    int count;</a:t>
            </a:r>
          </a:p>
          <a:p>
            <a:pPr marL="0" indent="0">
              <a:buNone/>
            </a:pPr>
            <a:r>
              <a:rPr lang="en-US"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rPr>
              <a:t>AccountList</a:t>
            </a:r>
            <a:r>
              <a:rPr lang="en-US"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rPr>
              <a:t>;</a:t>
            </a:r>
            <a:endParaRPr lang="en-GB" dirty="0">
              <a:solidFill>
                <a:schemeClr val="accent3">
                  <a:lumMod val="60000"/>
                  <a:lumOff val="40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4" name="Content Placeholder 3">
            <a:extLst>
              <a:ext uri="{FF2B5EF4-FFF2-40B4-BE49-F238E27FC236}">
                <a16:creationId xmlns:a16="http://schemas.microsoft.com/office/drawing/2014/main" id="{FF01ED7F-A267-484C-BFC8-025BF1B22A9C}"/>
              </a:ext>
            </a:extLst>
          </p:cNvPr>
          <p:cNvSpPr>
            <a:spLocks noGrp="1"/>
          </p:cNvSpPr>
          <p:nvPr>
            <p:ph sz="half" idx="2"/>
          </p:nvPr>
        </p:nvSpPr>
        <p:spPr/>
        <p:txBody>
          <a:bodyPr>
            <a:normAutofit lnSpcReduction="10000"/>
          </a:bodyPr>
          <a:lstStyle/>
          <a:p>
            <a:pPr marL="0" marR="0">
              <a:spcBef>
                <a:spcPts val="0"/>
              </a:spcBef>
              <a:spcAft>
                <a:spcPts val="0"/>
              </a:spcAft>
            </a:pPr>
            <a:r>
              <a:rPr lang="en-US" sz="28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Account stores a single account: integer pin, name (up to 49 chars + null), and balance.</a:t>
            </a:r>
            <a:endParaRPr lang="en-GB" sz="28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indent="0">
              <a:spcBef>
                <a:spcPts val="0"/>
              </a:spcBef>
              <a:spcAft>
                <a:spcPts val="0"/>
              </a:spcAft>
              <a:buNone/>
            </a:pPr>
            <a:r>
              <a:rPr lang="en-US" sz="28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a:t>
            </a:r>
            <a:endParaRPr lang="en-GB" sz="28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pPr marL="0" marR="0">
              <a:spcBef>
                <a:spcPts val="0"/>
              </a:spcBef>
              <a:spcAft>
                <a:spcPts val="0"/>
              </a:spcAft>
            </a:pPr>
            <a:r>
              <a:rPr lang="en-US" sz="2800" dirty="0" err="1">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AccountList</a:t>
            </a:r>
            <a:r>
              <a:rPr lang="en-US" sz="28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rPr>
              <a:t> is a container for up to MAX_ACCOUNTS accounts and tracks how many are currently loaded (count).</a:t>
            </a:r>
            <a:endParaRPr lang="en-GB" sz="2800" dirty="0">
              <a:solidFill>
                <a:schemeClr val="accent5">
                  <a:lumMod val="40000"/>
                  <a:lumOff val="60000"/>
                </a:schemeClr>
              </a:solidFill>
              <a:effectLst/>
              <a:latin typeface="Georgia" panose="02040502050405020303" pitchFamily="18" charset="0"/>
              <a:ea typeface="Georgia" panose="02040502050405020303" pitchFamily="18" charset="0"/>
              <a:cs typeface="Times New Roman" panose="02020603050405020304" pitchFamily="18" charset="0"/>
            </a:endParaRPr>
          </a:p>
          <a:p>
            <a:endParaRPr lang="en-GB"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29874312"/>
      </p:ext>
    </p:extLst>
  </p:cSld>
  <p:clrMapOvr>
    <a:masterClrMapping/>
  </p:clrMapOvr>
  <mc:AlternateContent xmlns:mc="http://schemas.openxmlformats.org/markup-compatibility/2006">
    <mc:Choice xmlns:p14="http://schemas.microsoft.com/office/powerpoint/2010/main" Requires="p14">
      <p:transition spd="slow" p14:dur="3400" advTm="577">
        <p14:reveal/>
      </p:transition>
    </mc:Choice>
    <mc:Fallback>
      <p:transition spd="slow" advTm="5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CBA59-6E52-4481-9BD1-B2AA02EE58A4}"/>
              </a:ext>
            </a:extLst>
          </p:cNvPr>
          <p:cNvSpPr>
            <a:spLocks noGrp="1"/>
          </p:cNvSpPr>
          <p:nvPr>
            <p:ph type="title"/>
          </p:nvPr>
        </p:nvSpPr>
        <p:spPr/>
        <p:txBody>
          <a:bodyPr/>
          <a:lstStyle/>
          <a:p>
            <a:pPr algn="ctr"/>
            <a:r>
              <a:rPr lang="en-US" sz="2600" b="1" dirty="0" err="1">
                <a:solidFill>
                  <a:schemeClr val="accent1">
                    <a:lumMod val="40000"/>
                    <a:lumOff val="60000"/>
                  </a:schemeClr>
                </a:solidFill>
                <a:latin typeface="Century Gothic" panose="020B0502020202020204" pitchFamily="34" charset="0"/>
              </a:rPr>
              <a:t>load_all_account_data</a:t>
            </a:r>
            <a:r>
              <a:rPr lang="en-US" sz="2600" b="1" dirty="0">
                <a:solidFill>
                  <a:schemeClr val="accent1">
                    <a:lumMod val="40000"/>
                    <a:lumOff val="60000"/>
                  </a:schemeClr>
                </a:solidFill>
                <a:latin typeface="Century Gothic" panose="020B0502020202020204" pitchFamily="34" charset="0"/>
              </a:rPr>
              <a:t>()</a:t>
            </a:r>
            <a:r>
              <a:rPr lang="en-GB" sz="2600" b="1" dirty="0">
                <a:solidFill>
                  <a:schemeClr val="accent1">
                    <a:lumMod val="40000"/>
                    <a:lumOff val="60000"/>
                  </a:schemeClr>
                </a:solidFill>
                <a:latin typeface="Century Gothic" panose="020B0502020202020204" pitchFamily="34" charset="0"/>
              </a:rPr>
              <a:t/>
            </a:r>
            <a:br>
              <a:rPr lang="en-GB" sz="2600" b="1" dirty="0">
                <a:solidFill>
                  <a:schemeClr val="accent1">
                    <a:lumMod val="40000"/>
                    <a:lumOff val="60000"/>
                  </a:schemeClr>
                </a:solidFill>
                <a:latin typeface="Century Gothic" panose="020B0502020202020204" pitchFamily="34" charset="0"/>
              </a:rPr>
            </a:br>
            <a:endParaRPr lang="en-GB" sz="2600" b="1" dirty="0">
              <a:solidFill>
                <a:schemeClr val="accent1">
                  <a:lumMod val="40000"/>
                  <a:lumOff val="60000"/>
                </a:schemeClr>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5495113D-544C-46AE-B7BC-A1D2634A888D}"/>
              </a:ext>
            </a:extLst>
          </p:cNvPr>
          <p:cNvSpPr>
            <a:spLocks noGrp="1"/>
          </p:cNvSpPr>
          <p:nvPr>
            <p:ph sz="half" idx="1"/>
          </p:nvPr>
        </p:nvSpPr>
        <p:spPr>
          <a:xfrm>
            <a:off x="560294" y="1853900"/>
            <a:ext cx="5334000" cy="4663441"/>
          </a:xfrm>
        </p:spPr>
        <p:txBody>
          <a:bodyPr>
            <a:noAutofit/>
          </a:bodyPr>
          <a:lstStyle/>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int </a:t>
            </a:r>
            <a:r>
              <a:rPr lang="en-US" sz="700" dirty="0" err="1">
                <a:latin typeface="Tahoma" panose="020B0604030504040204" pitchFamily="34" charset="0"/>
                <a:ea typeface="Tahoma" panose="020B0604030504040204" pitchFamily="34" charset="0"/>
                <a:cs typeface="Tahoma" panose="020B0604030504040204" pitchFamily="34" charset="0"/>
              </a:rPr>
              <a:t>load_all_account_data</a:t>
            </a:r>
            <a:r>
              <a:rPr lang="en-US" sz="700" dirty="0">
                <a:latin typeface="Tahoma" panose="020B0604030504040204" pitchFamily="34" charset="0"/>
                <a:ea typeface="Tahoma" panose="020B0604030504040204" pitchFamily="34" charset="0"/>
                <a:cs typeface="Tahoma" panose="020B0604030504040204" pitchFamily="34" charset="0"/>
              </a:rPr>
              <a:t>(</a:t>
            </a:r>
            <a:r>
              <a:rPr lang="en-US" sz="700" dirty="0" err="1">
                <a:latin typeface="Tahoma" panose="020B0604030504040204" pitchFamily="34" charset="0"/>
                <a:ea typeface="Tahoma" panose="020B0604030504040204" pitchFamily="34" charset="0"/>
                <a:cs typeface="Tahoma" panose="020B0604030504040204" pitchFamily="34" charset="0"/>
              </a:rPr>
              <a:t>AccountList</a:t>
            </a:r>
            <a:r>
              <a:rPr lang="en-US" sz="700" dirty="0">
                <a:latin typeface="Tahoma" panose="020B0604030504040204" pitchFamily="34" charset="0"/>
                <a:ea typeface="Tahoma" panose="020B0604030504040204" pitchFamily="34" charset="0"/>
                <a:cs typeface="Tahoma" panose="020B0604030504040204" pitchFamily="34" charset="0"/>
              </a:rPr>
              <a:t> *list) {</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FILE *file = </a:t>
            </a:r>
            <a:r>
              <a:rPr lang="en-US" sz="700" dirty="0" err="1">
                <a:latin typeface="Tahoma" panose="020B0604030504040204" pitchFamily="34" charset="0"/>
                <a:ea typeface="Tahoma" panose="020B0604030504040204" pitchFamily="34" charset="0"/>
                <a:cs typeface="Tahoma" panose="020B0604030504040204" pitchFamily="34" charset="0"/>
              </a:rPr>
              <a:t>fopen</a:t>
            </a:r>
            <a:r>
              <a:rPr lang="en-US" sz="700" dirty="0">
                <a:latin typeface="Tahoma" panose="020B0604030504040204" pitchFamily="34" charset="0"/>
                <a:ea typeface="Tahoma" panose="020B0604030504040204" pitchFamily="34" charset="0"/>
                <a:cs typeface="Tahoma" panose="020B0604030504040204" pitchFamily="34" charset="0"/>
              </a:rPr>
              <a:t>(FILE_NAME, "r");</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if (file == NULL) {</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a:t>
            </a:r>
            <a:r>
              <a:rPr lang="en-US" sz="700" dirty="0" err="1">
                <a:latin typeface="Tahoma" panose="020B0604030504040204" pitchFamily="34" charset="0"/>
                <a:ea typeface="Tahoma" panose="020B0604030504040204" pitchFamily="34" charset="0"/>
                <a:cs typeface="Tahoma" panose="020B0604030504040204" pitchFamily="34" charset="0"/>
              </a:rPr>
              <a:t>printf</a:t>
            </a:r>
            <a:r>
              <a:rPr lang="en-US" sz="700" dirty="0">
                <a:latin typeface="Tahoma" panose="020B0604030504040204" pitchFamily="34" charset="0"/>
                <a:ea typeface="Tahoma" panose="020B0604030504040204" pitchFamily="34" charset="0"/>
                <a:cs typeface="Tahoma" panose="020B0604030504040204" pitchFamily="34" charset="0"/>
              </a:rPr>
              <a:t>("Account file not found (%s). Please create a 'text.txt' file with account data.\n", FILE_NAME);</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return 0;</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}list-&gt;count = 0;</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while (list-&gt;count &lt; MAX_ACCOUNTS) {</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int result = </a:t>
            </a:r>
            <a:r>
              <a:rPr lang="en-US" sz="700" dirty="0" err="1">
                <a:latin typeface="Tahoma" panose="020B0604030504040204" pitchFamily="34" charset="0"/>
                <a:ea typeface="Tahoma" panose="020B0604030504040204" pitchFamily="34" charset="0"/>
                <a:cs typeface="Tahoma" panose="020B0604030504040204" pitchFamily="34" charset="0"/>
              </a:rPr>
              <a:t>fscanf</a:t>
            </a:r>
            <a:r>
              <a:rPr lang="en-US" sz="700" dirty="0">
                <a:latin typeface="Tahoma" panose="020B0604030504040204" pitchFamily="34" charset="0"/>
                <a:ea typeface="Tahoma" panose="020B0604030504040204" pitchFamily="34" charset="0"/>
                <a:cs typeface="Tahoma" panose="020B0604030504040204" pitchFamily="34" charset="0"/>
              </a:rPr>
              <a:t>(file, "%d,%49[^,],%f\n",</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&amp;list-&gt;accounts[list-&gt;count].pin,</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list-&gt;accounts[list-&gt;count].name,</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&amp;list-&gt;accounts[list-&gt;count].balance</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);if (result == 3) {</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list-&gt;count++;</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 else if (result == EOF) {</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break;</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 else {</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a:t>
            </a:r>
            <a:r>
              <a:rPr lang="en-US" sz="700" dirty="0" err="1">
                <a:latin typeface="Tahoma" panose="020B0604030504040204" pitchFamily="34" charset="0"/>
                <a:ea typeface="Tahoma" panose="020B0604030504040204" pitchFamily="34" charset="0"/>
                <a:cs typeface="Tahoma" panose="020B0604030504040204" pitchFamily="34" charset="0"/>
              </a:rPr>
              <a:t>printf</a:t>
            </a:r>
            <a:r>
              <a:rPr lang="en-US" sz="700" dirty="0">
                <a:latin typeface="Tahoma" panose="020B0604030504040204" pitchFamily="34" charset="0"/>
                <a:ea typeface="Tahoma" panose="020B0604030504040204" pitchFamily="34" charset="0"/>
                <a:cs typeface="Tahoma" panose="020B0604030504040204" pitchFamily="34" charset="0"/>
              </a:rPr>
              <a:t>("Error reading account data near line %d. Please check the format.\n", list-&gt;count + 1);</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a:t>
            </a:r>
            <a:r>
              <a:rPr lang="en-US" sz="700" dirty="0" err="1">
                <a:latin typeface="Tahoma" panose="020B0604030504040204" pitchFamily="34" charset="0"/>
                <a:ea typeface="Tahoma" panose="020B0604030504040204" pitchFamily="34" charset="0"/>
                <a:cs typeface="Tahoma" panose="020B0604030504040204" pitchFamily="34" charset="0"/>
              </a:rPr>
              <a:t>fclose</a:t>
            </a:r>
            <a:r>
              <a:rPr lang="en-US" sz="700" dirty="0">
                <a:latin typeface="Tahoma" panose="020B0604030504040204" pitchFamily="34" charset="0"/>
                <a:ea typeface="Tahoma" panose="020B0604030504040204" pitchFamily="34" charset="0"/>
                <a:cs typeface="Tahoma" panose="020B0604030504040204" pitchFamily="34" charset="0"/>
              </a:rPr>
              <a:t>(file);</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return 0; } }  </a:t>
            </a:r>
            <a:r>
              <a:rPr lang="en-US" sz="700" dirty="0" err="1">
                <a:latin typeface="Tahoma" panose="020B0604030504040204" pitchFamily="34" charset="0"/>
                <a:ea typeface="Tahoma" panose="020B0604030504040204" pitchFamily="34" charset="0"/>
                <a:cs typeface="Tahoma" panose="020B0604030504040204" pitchFamily="34" charset="0"/>
              </a:rPr>
              <a:t>fclose</a:t>
            </a:r>
            <a:r>
              <a:rPr lang="en-US" sz="700" dirty="0">
                <a:latin typeface="Tahoma" panose="020B0604030504040204" pitchFamily="34" charset="0"/>
                <a:ea typeface="Tahoma" panose="020B0604030504040204" pitchFamily="34" charset="0"/>
                <a:cs typeface="Tahoma" panose="020B0604030504040204" pitchFamily="34" charset="0"/>
              </a:rPr>
              <a:t>(file);</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a:t>
            </a:r>
            <a:r>
              <a:rPr lang="en-US" sz="700" dirty="0" err="1">
                <a:latin typeface="Tahoma" panose="020B0604030504040204" pitchFamily="34" charset="0"/>
                <a:ea typeface="Tahoma" panose="020B0604030504040204" pitchFamily="34" charset="0"/>
                <a:cs typeface="Tahoma" panose="020B0604030504040204" pitchFamily="34" charset="0"/>
              </a:rPr>
              <a:t>printf</a:t>
            </a:r>
            <a:r>
              <a:rPr lang="en-US" sz="700" dirty="0">
                <a:latin typeface="Tahoma" panose="020B0604030504040204" pitchFamily="34" charset="0"/>
                <a:ea typeface="Tahoma" panose="020B0604030504040204" pitchFamily="34" charset="0"/>
                <a:cs typeface="Tahoma" panose="020B0604030504040204" pitchFamily="34" charset="0"/>
              </a:rPr>
              <a:t>("Successfully loaded %d account(s).\n", list-&gt;count);	</a:t>
            </a:r>
          </a:p>
          <a:p>
            <a:pPr marL="0" indent="0">
              <a:buNone/>
            </a:pPr>
            <a:r>
              <a:rPr lang="en-US" sz="700" dirty="0">
                <a:latin typeface="Tahoma" panose="020B0604030504040204" pitchFamily="34" charset="0"/>
                <a:ea typeface="Tahoma" panose="020B0604030504040204" pitchFamily="34" charset="0"/>
                <a:cs typeface="Tahoma" panose="020B0604030504040204" pitchFamily="34" charset="0"/>
              </a:rPr>
              <a:t>    return 1;}</a:t>
            </a:r>
          </a:p>
          <a:p>
            <a:pPr marL="0" indent="0">
              <a:buNone/>
            </a:pPr>
            <a:endParaRPr lang="en-GB" sz="700" dirty="0"/>
          </a:p>
        </p:txBody>
      </p:sp>
      <p:sp>
        <p:nvSpPr>
          <p:cNvPr id="4" name="Content Placeholder 3">
            <a:extLst>
              <a:ext uri="{FF2B5EF4-FFF2-40B4-BE49-F238E27FC236}">
                <a16:creationId xmlns:a16="http://schemas.microsoft.com/office/drawing/2014/main" id="{72B8C6EB-BD0A-4E8A-A0FA-3F1D58106600}"/>
              </a:ext>
            </a:extLst>
          </p:cNvPr>
          <p:cNvSpPr>
            <a:spLocks noGrp="1"/>
          </p:cNvSpPr>
          <p:nvPr>
            <p:ph sz="half" idx="2"/>
          </p:nvPr>
        </p:nvSpPr>
        <p:spPr>
          <a:xfrm>
            <a:off x="6096000" y="1853900"/>
            <a:ext cx="5334000" cy="4663440"/>
          </a:xfrm>
        </p:spPr>
        <p:txBody>
          <a:bodyPr>
            <a:normAutofit lnSpcReduction="10000"/>
          </a:bodyPr>
          <a:lstStyle/>
          <a:p>
            <a:pPr marL="0" marR="0" indent="0">
              <a:spcBef>
                <a:spcPts val="0"/>
              </a:spcBef>
              <a:spcAft>
                <a:spcPts val="0"/>
              </a:spcAft>
              <a:buNone/>
            </a:pP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·Opens text.txt for reading. If missing, prints an error and returns failure (0).</a:t>
            </a:r>
          </a:p>
          <a:p>
            <a:pPr marL="0" marR="0" indent="0">
              <a:spcBef>
                <a:spcPts val="0"/>
              </a:spcBef>
              <a:spcAft>
                <a:spcPts val="0"/>
              </a:spcAft>
              <a:buNone/>
            </a:pP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·Initializes list-&gt;count to 0.</a:t>
            </a:r>
          </a:p>
          <a:p>
            <a:pPr marL="0" marR="0" indent="0">
              <a:spcBef>
                <a:spcPts val="0"/>
              </a:spcBef>
              <a:spcAft>
                <a:spcPts val="0"/>
              </a:spcAft>
              <a:buNone/>
            </a:pP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·Repeatedly uses </a:t>
            </a:r>
            <a:r>
              <a:rPr lang="en-GB" sz="1800" dirty="0" err="1">
                <a:effectLst/>
                <a:latin typeface="Cambria Math" panose="02040503050406030204" pitchFamily="18" charset="0"/>
                <a:ea typeface="Cambria Math" panose="02040503050406030204" pitchFamily="18" charset="0"/>
                <a:cs typeface="Times New Roman" panose="02020603050405020304" pitchFamily="18" charset="0"/>
              </a:rPr>
              <a:t>fscanf</a:t>
            </a: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 to parse lines of the form: </a:t>
            </a:r>
            <a:r>
              <a:rPr lang="en-GB" sz="1800" dirty="0" err="1">
                <a:effectLst/>
                <a:latin typeface="Cambria Math" panose="02040503050406030204" pitchFamily="18" charset="0"/>
                <a:ea typeface="Cambria Math" panose="02040503050406030204" pitchFamily="18" charset="0"/>
                <a:cs typeface="Times New Roman" panose="02020603050405020304" pitchFamily="18" charset="0"/>
              </a:rPr>
              <a:t>PIN,Name,Balance</a:t>
            </a: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 (comma-separated). Format explanation:</a:t>
            </a:r>
          </a:p>
          <a:p>
            <a:pPr marL="0" marR="0" lvl="0" indent="0">
              <a:spcBef>
                <a:spcPts val="0"/>
              </a:spcBef>
              <a:spcAft>
                <a:spcPts val="0"/>
              </a:spcAft>
              <a:buSzPts val="1000"/>
              <a:buNone/>
              <a:tabLst>
                <a:tab pos="457200" algn="l"/>
              </a:tabLst>
            </a:pP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%d reads integer PIN.</a:t>
            </a:r>
          </a:p>
          <a:p>
            <a:pPr marL="0" marR="0" lvl="0" indent="0">
              <a:spcBef>
                <a:spcPts val="0"/>
              </a:spcBef>
              <a:spcAft>
                <a:spcPts val="0"/>
              </a:spcAft>
              <a:buSzPts val="1000"/>
              <a:buNone/>
              <a:tabLst>
                <a:tab pos="457200" algn="l"/>
              </a:tabLst>
            </a:pP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%49[^,] reads up to 49 chars for Name stopping at the next comma (prevents overflow).</a:t>
            </a:r>
          </a:p>
          <a:p>
            <a:pPr marL="0" marR="0" lvl="0" indent="0">
              <a:spcBef>
                <a:spcPts val="0"/>
              </a:spcBef>
              <a:spcAft>
                <a:spcPts val="0"/>
              </a:spcAft>
              <a:buSzPts val="1000"/>
              <a:buNone/>
              <a:tabLst>
                <a:tab pos="457200" algn="l"/>
              </a:tabLst>
            </a:pP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%f reads the float Balance.</a:t>
            </a:r>
          </a:p>
          <a:p>
            <a:pPr marL="0" marR="0" lvl="0" indent="0">
              <a:spcBef>
                <a:spcPts val="0"/>
              </a:spcBef>
              <a:spcAft>
                <a:spcPts val="0"/>
              </a:spcAft>
              <a:buSzPts val="1000"/>
              <a:buNone/>
              <a:tabLst>
                <a:tab pos="457200" algn="l"/>
              </a:tabLst>
            </a:pP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The \n in format helps absorb the newline but is not strictly required; </a:t>
            </a:r>
            <a:r>
              <a:rPr lang="en-GB" sz="1800" dirty="0" err="1">
                <a:effectLst/>
                <a:latin typeface="Cambria Math" panose="02040503050406030204" pitchFamily="18" charset="0"/>
                <a:ea typeface="Cambria Math" panose="02040503050406030204" pitchFamily="18" charset="0"/>
                <a:cs typeface="Times New Roman" panose="02020603050405020304" pitchFamily="18" charset="0"/>
              </a:rPr>
              <a:t>fscanf</a:t>
            </a: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 ignores whitespace for numeric conversions.</a:t>
            </a:r>
          </a:p>
          <a:p>
            <a:pPr marL="0" marR="0" indent="0">
              <a:spcBef>
                <a:spcPts val="0"/>
              </a:spcBef>
              <a:spcAft>
                <a:spcPts val="0"/>
              </a:spcAft>
              <a:buNone/>
            </a:pP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·If </a:t>
            </a:r>
            <a:r>
              <a:rPr lang="en-GB" sz="1800" dirty="0" err="1">
                <a:effectLst/>
                <a:latin typeface="Cambria Math" panose="02040503050406030204" pitchFamily="18" charset="0"/>
                <a:ea typeface="Cambria Math" panose="02040503050406030204" pitchFamily="18" charset="0"/>
                <a:cs typeface="Times New Roman" panose="02020603050405020304" pitchFamily="18" charset="0"/>
              </a:rPr>
              <a:t>fscanf</a:t>
            </a: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 reads 3 items, it increments count.</a:t>
            </a:r>
          </a:p>
          <a:p>
            <a:pPr marL="0" marR="0" indent="0">
              <a:spcBef>
                <a:spcPts val="0"/>
              </a:spcBef>
              <a:spcAft>
                <a:spcPts val="0"/>
              </a:spcAft>
              <a:buNone/>
            </a:pP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·If </a:t>
            </a:r>
            <a:r>
              <a:rPr lang="en-GB" sz="1800" dirty="0" err="1">
                <a:effectLst/>
                <a:latin typeface="Cambria Math" panose="02040503050406030204" pitchFamily="18" charset="0"/>
                <a:ea typeface="Cambria Math" panose="02040503050406030204" pitchFamily="18" charset="0"/>
                <a:cs typeface="Times New Roman" panose="02020603050405020304" pitchFamily="18" charset="0"/>
              </a:rPr>
              <a:t>fscanf</a:t>
            </a: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 returns EOF, we reached end of file and stop.</a:t>
            </a:r>
          </a:p>
          <a:p>
            <a:pPr marL="0" marR="0" indent="0">
              <a:spcBef>
                <a:spcPts val="0"/>
              </a:spcBef>
              <a:spcAft>
                <a:spcPts val="0"/>
              </a:spcAft>
              <a:buNone/>
            </a:pP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·If any parsing error occurs (unexpected format), the function prints an error and returns failure.</a:t>
            </a:r>
          </a:p>
          <a:p>
            <a:pPr marL="0" marR="0" indent="0">
              <a:spcBef>
                <a:spcPts val="0"/>
              </a:spcBef>
              <a:spcAft>
                <a:spcPts val="0"/>
              </a:spcAft>
              <a:buNone/>
            </a:pPr>
            <a:r>
              <a:rPr lang="en-GB" sz="1800" dirty="0">
                <a:effectLst/>
                <a:latin typeface="Cambria Math" panose="02040503050406030204" pitchFamily="18" charset="0"/>
                <a:ea typeface="Cambria Math" panose="02040503050406030204" pitchFamily="18" charset="0"/>
                <a:cs typeface="Times New Roman" panose="02020603050405020304" pitchFamily="18" charset="0"/>
              </a:rPr>
              <a:t>·On success, it closes the file and returns 1.</a:t>
            </a:r>
          </a:p>
          <a:p>
            <a:endParaRPr lang="en-GB"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397099620"/>
      </p:ext>
    </p:extLst>
  </p:cSld>
  <p:clrMapOvr>
    <a:masterClrMapping/>
  </p:clrMapOvr>
  <mc:AlternateContent xmlns:mc="http://schemas.openxmlformats.org/markup-compatibility/2006">
    <mc:Choice xmlns:p14="http://schemas.microsoft.com/office/powerpoint/2010/main" Requires="p14">
      <p:transition spd="slow" p14:dur="3400" advTm="1394">
        <p14:reveal/>
      </p:transition>
    </mc:Choice>
    <mc:Fallback>
      <p:transition spd="slow" advTm="13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5181F-729E-488B-AE62-6A39E5C23CB7}"/>
              </a:ext>
            </a:extLst>
          </p:cNvPr>
          <p:cNvSpPr>
            <a:spLocks noGrp="1"/>
          </p:cNvSpPr>
          <p:nvPr>
            <p:ph type="title"/>
          </p:nvPr>
        </p:nvSpPr>
        <p:spPr/>
        <p:txBody>
          <a:bodyPr/>
          <a:lstStyle/>
          <a:p>
            <a:pPr algn="ctr"/>
            <a:r>
              <a:rPr lang="en-US" sz="2600" b="1" dirty="0">
                <a:solidFill>
                  <a:schemeClr val="accent1">
                    <a:lumMod val="40000"/>
                    <a:lumOff val="60000"/>
                  </a:schemeClr>
                </a:solidFill>
                <a:latin typeface="Century Gothic" panose="020B0502020202020204" pitchFamily="34" charset="0"/>
              </a:rPr>
              <a:t> </a:t>
            </a:r>
            <a:r>
              <a:rPr lang="en-US" sz="2600" b="1" dirty="0" err="1">
                <a:solidFill>
                  <a:schemeClr val="accent1">
                    <a:lumMod val="40000"/>
                    <a:lumOff val="60000"/>
                  </a:schemeClr>
                </a:solidFill>
                <a:latin typeface="Century Gothic" panose="020B0502020202020204" pitchFamily="34" charset="0"/>
              </a:rPr>
              <a:t>save_all_account_data</a:t>
            </a:r>
            <a:r>
              <a:rPr lang="en-US" sz="2600" b="1" dirty="0">
                <a:solidFill>
                  <a:schemeClr val="accent1">
                    <a:lumMod val="40000"/>
                    <a:lumOff val="60000"/>
                  </a:schemeClr>
                </a:solidFill>
                <a:latin typeface="Century Gothic" panose="020B0502020202020204" pitchFamily="34" charset="0"/>
              </a:rPr>
              <a:t>()</a:t>
            </a:r>
            <a:endParaRPr lang="en-GB" sz="2600" b="1" dirty="0">
              <a:solidFill>
                <a:schemeClr val="accent1">
                  <a:lumMod val="40000"/>
                  <a:lumOff val="60000"/>
                </a:schemeClr>
              </a:solidFill>
              <a:latin typeface="Century Gothic" panose="020B0502020202020204" pitchFamily="34" charset="0"/>
            </a:endParaRPr>
          </a:p>
        </p:txBody>
      </p:sp>
      <p:sp>
        <p:nvSpPr>
          <p:cNvPr id="3" name="Content Placeholder 2">
            <a:extLst>
              <a:ext uri="{FF2B5EF4-FFF2-40B4-BE49-F238E27FC236}">
                <a16:creationId xmlns:a16="http://schemas.microsoft.com/office/drawing/2014/main" id="{C0888EB5-CC2E-4DA2-ABB3-C7ADC101C35D}"/>
              </a:ext>
            </a:extLst>
          </p:cNvPr>
          <p:cNvSpPr>
            <a:spLocks noGrp="1"/>
          </p:cNvSpPr>
          <p:nvPr>
            <p:ph sz="half" idx="1"/>
          </p:nvPr>
        </p:nvSpPr>
        <p:spPr/>
        <p:txBody>
          <a:bodyPr>
            <a:normAutofit fontScale="25000" lnSpcReduction="20000"/>
          </a:bodyPr>
          <a:lstStyle/>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void </a:t>
            </a:r>
            <a:r>
              <a:rPr lang="en-GB" sz="4800" dirty="0" err="1">
                <a:solidFill>
                  <a:schemeClr val="accent3">
                    <a:lumMod val="40000"/>
                    <a:lumOff val="60000"/>
                  </a:schemeClr>
                </a:solidFill>
                <a:latin typeface="Arial" panose="020B0604020202020204" pitchFamily="34" charset="0"/>
                <a:cs typeface="Arial" panose="020B0604020202020204" pitchFamily="34" charset="0"/>
              </a:rPr>
              <a:t>save_all_account_data</a:t>
            </a:r>
            <a:r>
              <a:rPr lang="en-GB" sz="4800" dirty="0">
                <a:solidFill>
                  <a:schemeClr val="accent3">
                    <a:lumMod val="40000"/>
                    <a:lumOff val="60000"/>
                  </a:schemeClr>
                </a:solidFill>
                <a:latin typeface="Arial" panose="020B0604020202020204" pitchFamily="34" charset="0"/>
                <a:cs typeface="Arial" panose="020B0604020202020204" pitchFamily="34" charset="0"/>
              </a:rPr>
              <a:t>(</a:t>
            </a:r>
            <a:r>
              <a:rPr lang="en-GB" sz="4800" dirty="0" err="1">
                <a:solidFill>
                  <a:schemeClr val="accent3">
                    <a:lumMod val="40000"/>
                    <a:lumOff val="60000"/>
                  </a:schemeClr>
                </a:solidFill>
                <a:latin typeface="Arial" panose="020B0604020202020204" pitchFamily="34" charset="0"/>
                <a:cs typeface="Arial" panose="020B0604020202020204" pitchFamily="34" charset="0"/>
              </a:rPr>
              <a:t>const</a:t>
            </a:r>
            <a:r>
              <a:rPr lang="en-GB" sz="4800" dirty="0">
                <a:solidFill>
                  <a:schemeClr val="accent3">
                    <a:lumMod val="40000"/>
                    <a:lumOff val="60000"/>
                  </a:schemeClr>
                </a:solidFill>
                <a:latin typeface="Arial" panose="020B0604020202020204" pitchFamily="34" charset="0"/>
                <a:cs typeface="Arial" panose="020B0604020202020204" pitchFamily="34" charset="0"/>
              </a:rPr>
              <a:t> </a:t>
            </a:r>
            <a:r>
              <a:rPr lang="en-GB" sz="4800" dirty="0" err="1">
                <a:solidFill>
                  <a:schemeClr val="accent3">
                    <a:lumMod val="40000"/>
                    <a:lumOff val="60000"/>
                  </a:schemeClr>
                </a:solidFill>
                <a:latin typeface="Arial" panose="020B0604020202020204" pitchFamily="34" charset="0"/>
                <a:cs typeface="Arial" panose="020B0604020202020204" pitchFamily="34" charset="0"/>
              </a:rPr>
              <a:t>AccountList</a:t>
            </a:r>
            <a:r>
              <a:rPr lang="en-GB" sz="4800" dirty="0">
                <a:solidFill>
                  <a:schemeClr val="accent3">
                    <a:lumMod val="40000"/>
                    <a:lumOff val="60000"/>
                  </a:schemeClr>
                </a:solidFill>
                <a:latin typeface="Arial" panose="020B0604020202020204" pitchFamily="34" charset="0"/>
                <a:cs typeface="Arial" panose="020B0604020202020204" pitchFamily="34" charset="0"/>
              </a:rPr>
              <a:t> *list) {</a:t>
            </a: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FILE *file = </a:t>
            </a:r>
            <a:r>
              <a:rPr lang="en-GB" sz="4800" dirty="0" err="1">
                <a:solidFill>
                  <a:schemeClr val="accent3">
                    <a:lumMod val="40000"/>
                    <a:lumOff val="60000"/>
                  </a:schemeClr>
                </a:solidFill>
                <a:latin typeface="Arial" panose="020B0604020202020204" pitchFamily="34" charset="0"/>
                <a:cs typeface="Arial" panose="020B0604020202020204" pitchFamily="34" charset="0"/>
              </a:rPr>
              <a:t>fopen</a:t>
            </a:r>
            <a:r>
              <a:rPr lang="en-GB" sz="4800" dirty="0">
                <a:solidFill>
                  <a:schemeClr val="accent3">
                    <a:lumMod val="40000"/>
                    <a:lumOff val="60000"/>
                  </a:schemeClr>
                </a:solidFill>
                <a:latin typeface="Arial" panose="020B0604020202020204" pitchFamily="34" charset="0"/>
                <a:cs typeface="Arial" panose="020B0604020202020204" pitchFamily="34" charset="0"/>
              </a:rPr>
              <a:t>(FILE_NAME, "w");</a:t>
            </a: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if (file == NULL) {</a:t>
            </a: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a:t>
            </a:r>
            <a:r>
              <a:rPr lang="en-GB" sz="4800" dirty="0" err="1">
                <a:solidFill>
                  <a:schemeClr val="accent3">
                    <a:lumMod val="40000"/>
                    <a:lumOff val="60000"/>
                  </a:schemeClr>
                </a:solidFill>
                <a:latin typeface="Arial" panose="020B0604020202020204" pitchFamily="34" charset="0"/>
                <a:cs typeface="Arial" panose="020B0604020202020204" pitchFamily="34" charset="0"/>
              </a:rPr>
              <a:t>printf</a:t>
            </a:r>
            <a:r>
              <a:rPr lang="en-GB" sz="4800" dirty="0">
                <a:solidFill>
                  <a:schemeClr val="accent3">
                    <a:lumMod val="40000"/>
                    <a:lumOff val="60000"/>
                  </a:schemeClr>
                </a:solidFill>
                <a:latin typeface="Arial" panose="020B0604020202020204" pitchFamily="34" charset="0"/>
                <a:cs typeface="Arial" panose="020B0604020202020204" pitchFamily="34" charset="0"/>
              </a:rPr>
              <a:t>("Critical Error: Cannot save account data.\n");</a:t>
            </a: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return;</a:t>
            </a: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a:t>
            </a:r>
          </a:p>
          <a:p>
            <a:pPr marL="0" indent="0">
              <a:buNone/>
            </a:pPr>
            <a:endParaRPr lang="en-GB" sz="4800" dirty="0">
              <a:solidFill>
                <a:schemeClr val="accent3">
                  <a:lumMod val="40000"/>
                  <a:lumOff val="60000"/>
                </a:schemeClr>
              </a:solidFill>
              <a:latin typeface="Arial" panose="020B0604020202020204" pitchFamily="34" charset="0"/>
              <a:cs typeface="Arial" panose="020B0604020202020204" pitchFamily="34" charset="0"/>
            </a:endParaRP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for (int </a:t>
            </a:r>
            <a:r>
              <a:rPr lang="en-GB" sz="4800" dirty="0" err="1">
                <a:solidFill>
                  <a:schemeClr val="accent3">
                    <a:lumMod val="40000"/>
                    <a:lumOff val="60000"/>
                  </a:schemeClr>
                </a:solidFill>
                <a:latin typeface="Arial" panose="020B0604020202020204" pitchFamily="34" charset="0"/>
                <a:cs typeface="Arial" panose="020B0604020202020204" pitchFamily="34" charset="0"/>
              </a:rPr>
              <a:t>i</a:t>
            </a:r>
            <a:r>
              <a:rPr lang="en-GB" sz="4800" dirty="0">
                <a:solidFill>
                  <a:schemeClr val="accent3">
                    <a:lumMod val="40000"/>
                    <a:lumOff val="60000"/>
                  </a:schemeClr>
                </a:solidFill>
                <a:latin typeface="Arial" panose="020B0604020202020204" pitchFamily="34" charset="0"/>
                <a:cs typeface="Arial" panose="020B0604020202020204" pitchFamily="34" charset="0"/>
              </a:rPr>
              <a:t> = 0; </a:t>
            </a:r>
            <a:r>
              <a:rPr lang="en-GB" sz="4800" dirty="0" err="1">
                <a:solidFill>
                  <a:schemeClr val="accent3">
                    <a:lumMod val="40000"/>
                    <a:lumOff val="60000"/>
                  </a:schemeClr>
                </a:solidFill>
                <a:latin typeface="Arial" panose="020B0604020202020204" pitchFamily="34" charset="0"/>
                <a:cs typeface="Arial" panose="020B0604020202020204" pitchFamily="34" charset="0"/>
              </a:rPr>
              <a:t>i</a:t>
            </a:r>
            <a:r>
              <a:rPr lang="en-GB" sz="4800" dirty="0">
                <a:solidFill>
                  <a:schemeClr val="accent3">
                    <a:lumMod val="40000"/>
                    <a:lumOff val="60000"/>
                  </a:schemeClr>
                </a:solidFill>
                <a:latin typeface="Arial" panose="020B0604020202020204" pitchFamily="34" charset="0"/>
                <a:cs typeface="Arial" panose="020B0604020202020204" pitchFamily="34" charset="0"/>
              </a:rPr>
              <a:t> &lt; list-&gt;count; </a:t>
            </a:r>
            <a:r>
              <a:rPr lang="en-GB" sz="4800" dirty="0" err="1">
                <a:solidFill>
                  <a:schemeClr val="accent3">
                    <a:lumMod val="40000"/>
                    <a:lumOff val="60000"/>
                  </a:schemeClr>
                </a:solidFill>
                <a:latin typeface="Arial" panose="020B0604020202020204" pitchFamily="34" charset="0"/>
                <a:cs typeface="Arial" panose="020B0604020202020204" pitchFamily="34" charset="0"/>
              </a:rPr>
              <a:t>i</a:t>
            </a:r>
            <a:r>
              <a:rPr lang="en-GB" sz="4800" dirty="0">
                <a:solidFill>
                  <a:schemeClr val="accent3">
                    <a:lumMod val="40000"/>
                    <a:lumOff val="60000"/>
                  </a:schemeClr>
                </a:solidFill>
                <a:latin typeface="Arial" panose="020B0604020202020204" pitchFamily="34" charset="0"/>
                <a:cs typeface="Arial" panose="020B0604020202020204" pitchFamily="34" charset="0"/>
              </a:rPr>
              <a:t>++) {</a:t>
            </a: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a:t>
            </a:r>
            <a:r>
              <a:rPr lang="en-GB" sz="4800" dirty="0" err="1">
                <a:solidFill>
                  <a:schemeClr val="accent3">
                    <a:lumMod val="40000"/>
                    <a:lumOff val="60000"/>
                  </a:schemeClr>
                </a:solidFill>
                <a:latin typeface="Arial" panose="020B0604020202020204" pitchFamily="34" charset="0"/>
                <a:cs typeface="Arial" panose="020B0604020202020204" pitchFamily="34" charset="0"/>
              </a:rPr>
              <a:t>fprintf</a:t>
            </a:r>
            <a:r>
              <a:rPr lang="en-GB" sz="4800" dirty="0">
                <a:solidFill>
                  <a:schemeClr val="accent3">
                    <a:lumMod val="40000"/>
                    <a:lumOff val="60000"/>
                  </a:schemeClr>
                </a:solidFill>
                <a:latin typeface="Arial" panose="020B0604020202020204" pitchFamily="34" charset="0"/>
                <a:cs typeface="Arial" panose="020B0604020202020204" pitchFamily="34" charset="0"/>
              </a:rPr>
              <a:t>(file, "%d,%s,%.2f\n",</a:t>
            </a: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list-&gt;accounts[</a:t>
            </a:r>
            <a:r>
              <a:rPr lang="en-GB" sz="4800" dirty="0" err="1">
                <a:solidFill>
                  <a:schemeClr val="accent3">
                    <a:lumMod val="40000"/>
                    <a:lumOff val="60000"/>
                  </a:schemeClr>
                </a:solidFill>
                <a:latin typeface="Arial" panose="020B0604020202020204" pitchFamily="34" charset="0"/>
                <a:cs typeface="Arial" panose="020B0604020202020204" pitchFamily="34" charset="0"/>
              </a:rPr>
              <a:t>i</a:t>
            </a:r>
            <a:r>
              <a:rPr lang="en-GB" sz="4800" dirty="0">
                <a:solidFill>
                  <a:schemeClr val="accent3">
                    <a:lumMod val="40000"/>
                    <a:lumOff val="60000"/>
                  </a:schemeClr>
                </a:solidFill>
                <a:latin typeface="Arial" panose="020B0604020202020204" pitchFamily="34" charset="0"/>
                <a:cs typeface="Arial" panose="020B0604020202020204" pitchFamily="34" charset="0"/>
              </a:rPr>
              <a:t>].pin,</a:t>
            </a: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list-&gt;accounts[</a:t>
            </a:r>
            <a:r>
              <a:rPr lang="en-GB" sz="4800" dirty="0" err="1">
                <a:solidFill>
                  <a:schemeClr val="accent3">
                    <a:lumMod val="40000"/>
                    <a:lumOff val="60000"/>
                  </a:schemeClr>
                </a:solidFill>
                <a:latin typeface="Arial" panose="020B0604020202020204" pitchFamily="34" charset="0"/>
                <a:cs typeface="Arial" panose="020B0604020202020204" pitchFamily="34" charset="0"/>
              </a:rPr>
              <a:t>i</a:t>
            </a:r>
            <a:r>
              <a:rPr lang="en-GB" sz="4800" dirty="0">
                <a:solidFill>
                  <a:schemeClr val="accent3">
                    <a:lumMod val="40000"/>
                    <a:lumOff val="60000"/>
                  </a:schemeClr>
                </a:solidFill>
                <a:latin typeface="Arial" panose="020B0604020202020204" pitchFamily="34" charset="0"/>
                <a:cs typeface="Arial" panose="020B0604020202020204" pitchFamily="34" charset="0"/>
              </a:rPr>
              <a:t>].name,</a:t>
            </a: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list-&gt;accounts[</a:t>
            </a:r>
            <a:r>
              <a:rPr lang="en-GB" sz="4800" dirty="0" err="1">
                <a:solidFill>
                  <a:schemeClr val="accent3">
                    <a:lumMod val="40000"/>
                    <a:lumOff val="60000"/>
                  </a:schemeClr>
                </a:solidFill>
                <a:latin typeface="Arial" panose="020B0604020202020204" pitchFamily="34" charset="0"/>
                <a:cs typeface="Arial" panose="020B0604020202020204" pitchFamily="34" charset="0"/>
              </a:rPr>
              <a:t>i</a:t>
            </a:r>
            <a:r>
              <a:rPr lang="en-GB" sz="4800" dirty="0">
                <a:solidFill>
                  <a:schemeClr val="accent3">
                    <a:lumMod val="40000"/>
                    <a:lumOff val="60000"/>
                  </a:schemeClr>
                </a:solidFill>
                <a:latin typeface="Arial" panose="020B0604020202020204" pitchFamily="34" charset="0"/>
                <a:cs typeface="Arial" panose="020B0604020202020204" pitchFamily="34" charset="0"/>
              </a:rPr>
              <a:t>].balance</a:t>
            </a: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a:t>
            </a: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a:t>
            </a:r>
          </a:p>
          <a:p>
            <a:pPr marL="0" indent="0">
              <a:buNone/>
            </a:pPr>
            <a:endParaRPr lang="en-GB" sz="4800" dirty="0">
              <a:solidFill>
                <a:schemeClr val="accent3">
                  <a:lumMod val="40000"/>
                  <a:lumOff val="60000"/>
                </a:schemeClr>
              </a:solidFill>
              <a:latin typeface="Arial" panose="020B0604020202020204" pitchFamily="34" charset="0"/>
              <a:cs typeface="Arial" panose="020B0604020202020204" pitchFamily="34" charset="0"/>
            </a:endParaRPr>
          </a:p>
          <a:p>
            <a:pPr marL="0" indent="0">
              <a:buNone/>
            </a:pPr>
            <a:r>
              <a:rPr lang="en-GB" sz="4800" dirty="0">
                <a:solidFill>
                  <a:schemeClr val="accent3">
                    <a:lumMod val="40000"/>
                    <a:lumOff val="60000"/>
                  </a:schemeClr>
                </a:solidFill>
                <a:latin typeface="Arial" panose="020B0604020202020204" pitchFamily="34" charset="0"/>
                <a:cs typeface="Arial" panose="020B0604020202020204" pitchFamily="34" charset="0"/>
              </a:rPr>
              <a:t>    </a:t>
            </a:r>
            <a:r>
              <a:rPr lang="en-GB" sz="4800" dirty="0" err="1">
                <a:solidFill>
                  <a:schemeClr val="accent3">
                    <a:lumMod val="40000"/>
                    <a:lumOff val="60000"/>
                  </a:schemeClr>
                </a:solidFill>
                <a:latin typeface="Arial" panose="020B0604020202020204" pitchFamily="34" charset="0"/>
                <a:cs typeface="Arial" panose="020B0604020202020204" pitchFamily="34" charset="0"/>
              </a:rPr>
              <a:t>fclose</a:t>
            </a:r>
            <a:r>
              <a:rPr lang="en-GB" sz="4800" dirty="0">
                <a:solidFill>
                  <a:schemeClr val="accent3">
                    <a:lumMod val="40000"/>
                    <a:lumOff val="60000"/>
                  </a:schemeClr>
                </a:solidFill>
                <a:latin typeface="Arial" panose="020B0604020202020204" pitchFamily="34" charset="0"/>
                <a:cs typeface="Arial" panose="020B0604020202020204" pitchFamily="34" charset="0"/>
              </a:rPr>
              <a:t>(file);</a:t>
            </a:r>
          </a:p>
          <a:p>
            <a:endParaRPr lang="en-GB" dirty="0"/>
          </a:p>
        </p:txBody>
      </p:sp>
      <p:sp>
        <p:nvSpPr>
          <p:cNvPr id="4" name="Content Placeholder 3">
            <a:extLst>
              <a:ext uri="{FF2B5EF4-FFF2-40B4-BE49-F238E27FC236}">
                <a16:creationId xmlns:a16="http://schemas.microsoft.com/office/drawing/2014/main" id="{32149720-B0C6-4D90-8D07-0EC26FB554A6}"/>
              </a:ext>
            </a:extLst>
          </p:cNvPr>
          <p:cNvSpPr>
            <a:spLocks noGrp="1"/>
          </p:cNvSpPr>
          <p:nvPr>
            <p:ph sz="half" idx="2"/>
          </p:nvPr>
        </p:nvSpPr>
        <p:spPr/>
        <p:txBody>
          <a:bodyPr>
            <a:normAutofit fontScale="25000" lnSpcReduction="20000"/>
          </a:bodyPr>
          <a:lstStyle/>
          <a:p>
            <a:r>
              <a:rPr lang="en-US" sz="7200" b="1" dirty="0">
                <a:solidFill>
                  <a:schemeClr val="accent6">
                    <a:lumMod val="60000"/>
                    <a:lumOff val="40000"/>
                  </a:schemeClr>
                </a:solidFill>
                <a:latin typeface="Book Antiqua" panose="02040602050305030304" pitchFamily="18" charset="0"/>
              </a:rPr>
              <a:t>Opens text.txt for writing (mode "w"). This overwrites the entire file with current account data.</a:t>
            </a:r>
          </a:p>
          <a:p>
            <a:endParaRPr lang="en-US" sz="7200" b="1" dirty="0">
              <a:solidFill>
                <a:schemeClr val="accent6">
                  <a:lumMod val="60000"/>
                  <a:lumOff val="40000"/>
                </a:schemeClr>
              </a:solidFill>
              <a:latin typeface="Book Antiqua" panose="02040602050305030304" pitchFamily="18" charset="0"/>
            </a:endParaRPr>
          </a:p>
          <a:p>
            <a:r>
              <a:rPr lang="en-US" sz="7200" b="1" dirty="0">
                <a:solidFill>
                  <a:schemeClr val="accent6">
                    <a:lumMod val="60000"/>
                    <a:lumOff val="40000"/>
                  </a:schemeClr>
                </a:solidFill>
                <a:latin typeface="Book Antiqua" panose="02040602050305030304" pitchFamily="18" charset="0"/>
              </a:rPr>
              <a:t>Iterates all loaded accounts and writes each as </a:t>
            </a:r>
            <a:r>
              <a:rPr lang="en-US" sz="7200" b="1" dirty="0" err="1">
                <a:solidFill>
                  <a:schemeClr val="accent6">
                    <a:lumMod val="60000"/>
                    <a:lumOff val="40000"/>
                  </a:schemeClr>
                </a:solidFill>
                <a:latin typeface="Book Antiqua" panose="02040602050305030304" pitchFamily="18" charset="0"/>
              </a:rPr>
              <a:t>PIN,Name,Balance</a:t>
            </a:r>
            <a:r>
              <a:rPr lang="en-US" sz="7200" b="1" dirty="0">
                <a:solidFill>
                  <a:schemeClr val="accent6">
                    <a:lumMod val="60000"/>
                    <a:lumOff val="40000"/>
                  </a:schemeClr>
                </a:solidFill>
                <a:latin typeface="Book Antiqua" panose="02040602050305030304" pitchFamily="18" charset="0"/>
              </a:rPr>
              <a:t> with balance formatted to two decimals.</a:t>
            </a:r>
          </a:p>
          <a:p>
            <a:endParaRPr lang="en-US" sz="7200" b="1" dirty="0">
              <a:solidFill>
                <a:schemeClr val="accent6">
                  <a:lumMod val="60000"/>
                  <a:lumOff val="40000"/>
                </a:schemeClr>
              </a:solidFill>
              <a:latin typeface="Book Antiqua" panose="02040602050305030304" pitchFamily="18" charset="0"/>
            </a:endParaRPr>
          </a:p>
          <a:p>
            <a:r>
              <a:rPr lang="en-US" sz="7200" b="1" dirty="0">
                <a:solidFill>
                  <a:schemeClr val="accent6">
                    <a:lumMod val="60000"/>
                    <a:lumOff val="40000"/>
                  </a:schemeClr>
                </a:solidFill>
                <a:latin typeface="Book Antiqua" panose="02040602050305030304" pitchFamily="18" charset="0"/>
              </a:rPr>
              <a:t>Closes the file.</a:t>
            </a:r>
          </a:p>
          <a:p>
            <a:endParaRPr lang="en-US" sz="7200" b="1" dirty="0">
              <a:solidFill>
                <a:schemeClr val="accent6">
                  <a:lumMod val="60000"/>
                  <a:lumOff val="40000"/>
                </a:schemeClr>
              </a:solidFill>
              <a:latin typeface="Book Antiqua" panose="02040602050305030304" pitchFamily="18" charset="0"/>
            </a:endParaRPr>
          </a:p>
          <a:p>
            <a:r>
              <a:rPr lang="en-US" sz="7200" b="1" dirty="0">
                <a:solidFill>
                  <a:schemeClr val="accent6">
                    <a:lumMod val="60000"/>
                    <a:lumOff val="40000"/>
                  </a:schemeClr>
                </a:solidFill>
                <a:latin typeface="Book Antiqua" panose="02040602050305030304" pitchFamily="18" charset="0"/>
              </a:rPr>
              <a:t>Note: Because it overwrites the whole file, any earlier data not present in list will be lost — but this is correct if </a:t>
            </a:r>
            <a:r>
              <a:rPr lang="en-US" sz="7200" b="1" dirty="0" err="1">
                <a:solidFill>
                  <a:schemeClr val="accent6">
                    <a:lumMod val="60000"/>
                    <a:lumOff val="40000"/>
                  </a:schemeClr>
                </a:solidFill>
                <a:latin typeface="Book Antiqua" panose="02040602050305030304" pitchFamily="18" charset="0"/>
              </a:rPr>
              <a:t>AccountList</a:t>
            </a:r>
            <a:r>
              <a:rPr lang="en-US" sz="7200" b="1" dirty="0">
                <a:solidFill>
                  <a:schemeClr val="accent6">
                    <a:lumMod val="60000"/>
                    <a:lumOff val="40000"/>
                  </a:schemeClr>
                </a:solidFill>
                <a:latin typeface="Book Antiqua" panose="02040602050305030304" pitchFamily="18" charset="0"/>
              </a:rPr>
              <a:t> is the single source of truth.</a:t>
            </a:r>
          </a:p>
          <a:p>
            <a:endParaRPr lang="en-GB"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056814183"/>
      </p:ext>
    </p:extLst>
  </p:cSld>
  <p:clrMapOvr>
    <a:masterClrMapping/>
  </p:clrMapOvr>
  <mc:AlternateContent xmlns:mc="http://schemas.openxmlformats.org/markup-compatibility/2006">
    <mc:Choice xmlns:p14="http://schemas.microsoft.com/office/powerpoint/2010/main" Requires="p14">
      <p:transition spd="slow" p14:dur="3400" advTm="804">
        <p14:reveal/>
      </p:transition>
    </mc:Choice>
    <mc:Fallback>
      <p:transition spd="slow" advTm="8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docProps/app.xml><?xml version="1.0" encoding="utf-8"?>
<Properties xmlns="http://schemas.openxmlformats.org/officeDocument/2006/extended-properties" xmlns:vt="http://schemas.openxmlformats.org/officeDocument/2006/docPropsVTypes">
  <Template>Vapor Trail</Template>
  <TotalTime>58</TotalTime>
  <Words>1300</Words>
  <Application>Microsoft Office PowerPoint</Application>
  <PresentationFormat>Widescreen</PresentationFormat>
  <Paragraphs>202</Paragraphs>
  <Slides>14</Slides>
  <Notes>0</Notes>
  <HiddenSlides>0</HiddenSlides>
  <MMClips>14</MMClips>
  <ScaleCrop>false</ScaleCrop>
  <HeadingPairs>
    <vt:vector size="8" baseType="variant">
      <vt:variant>
        <vt:lpstr>Fonts Used</vt:lpstr>
      </vt:variant>
      <vt:variant>
        <vt:i4>13</vt:i4>
      </vt:variant>
      <vt:variant>
        <vt:lpstr>Theme</vt:lpstr>
      </vt:variant>
      <vt:variant>
        <vt:i4>1</vt:i4>
      </vt:variant>
      <vt:variant>
        <vt:lpstr>Slide Titles</vt:lpstr>
      </vt:variant>
      <vt:variant>
        <vt:i4>14</vt:i4>
      </vt:variant>
      <vt:variant>
        <vt:lpstr>Custom Shows</vt:lpstr>
      </vt:variant>
      <vt:variant>
        <vt:i4>1</vt:i4>
      </vt:variant>
    </vt:vector>
  </HeadingPairs>
  <TitlesOfParts>
    <vt:vector size="29" baseType="lpstr">
      <vt:lpstr>Arial</vt:lpstr>
      <vt:lpstr>Arial Black</vt:lpstr>
      <vt:lpstr>Bahnschrift</vt:lpstr>
      <vt:lpstr>Bahnschrift SemiBold</vt:lpstr>
      <vt:lpstr>Book Antiqua</vt:lpstr>
      <vt:lpstr>Cambria Math</vt:lpstr>
      <vt:lpstr>Century</vt:lpstr>
      <vt:lpstr>Century Gothic</vt:lpstr>
      <vt:lpstr>Georgia</vt:lpstr>
      <vt:lpstr>Lucida Sans Unicode</vt:lpstr>
      <vt:lpstr>Tahoma</vt:lpstr>
      <vt:lpstr>Times New Roman</vt:lpstr>
      <vt:lpstr>Verdana</vt:lpstr>
      <vt:lpstr>Vapor Trail</vt:lpstr>
      <vt:lpstr>Complex Computing problem</vt:lpstr>
      <vt:lpstr>brief INTRODUCTION</vt:lpstr>
      <vt:lpstr>Salient Features of the ATM:</vt:lpstr>
      <vt:lpstr>TECHNICAL REQUIRNMENTs</vt:lpstr>
      <vt:lpstr>NOW OVER TO EXPLANATION OF THE CODE</vt:lpstr>
      <vt:lpstr>  Headers and macros </vt:lpstr>
      <vt:lpstr> Data structures </vt:lpstr>
      <vt:lpstr>load_all_account_data() </vt:lpstr>
      <vt:lpstr> save_all_account_data()</vt:lpstr>
      <vt:lpstr> 5. atm_machine()  5.1 Setup and loading accounts: </vt:lpstr>
      <vt:lpstr> 5. atm_machine()  5.2 Authentication </vt:lpstr>
      <vt:lpstr>    5. atm_machine()  5.3 ATM menu loop:   </vt:lpstr>
      <vt:lpstr>Main Function</vt:lpstr>
      <vt:lpstr>Flowchart for the program</vt:lpstr>
      <vt:lpstr>Custom Show 1</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Samar Hasan</dc:creator>
  <cp:lastModifiedBy>Samar Hasan</cp:lastModifiedBy>
  <cp:revision>9</cp:revision>
  <dcterms:created xsi:type="dcterms:W3CDTF">2025-11-08T23:49:45Z</dcterms:created>
  <dcterms:modified xsi:type="dcterms:W3CDTF">2025-11-09T14:43:25Z</dcterms:modified>
</cp:coreProperties>
</file>

<file path=docProps/thumbnail.jpeg>
</file>